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4" r:id="rId4"/>
    <p:sldId id="258" r:id="rId5"/>
    <p:sldId id="265" r:id="rId6"/>
    <p:sldId id="267" r:id="rId7"/>
    <p:sldId id="266" r:id="rId8"/>
    <p:sldId id="268" r:id="rId9"/>
    <p:sldId id="269" r:id="rId10"/>
    <p:sldId id="261" r:id="rId11"/>
    <p:sldId id="262" r:id="rId12"/>
    <p:sldId id="263" r:id="rId13"/>
  </p:sldIdLst>
  <p:sldSz cx="12192000" cy="6858000"/>
  <p:notesSz cx="6858000" cy="9144000"/>
  <p:embeddedFontLst>
    <p:embeddedFont>
      <p:font typeface="Arial Black" panose="020B0A04020102020204" pitchFamily="34" charset="0"/>
      <p:regular r:id="rId15"/>
      <p:bold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0SG3rxMbGugnqYrgoxh8yK/DB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>
          <a:extLst>
            <a:ext uri="{FF2B5EF4-FFF2-40B4-BE49-F238E27FC236}">
              <a16:creationId xmlns:a16="http://schemas.microsoft.com/office/drawing/2014/main" id="{0545B147-E767-DA66-0791-36CCDA7E5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>
            <a:extLst>
              <a:ext uri="{FF2B5EF4-FFF2-40B4-BE49-F238E27FC236}">
                <a16:creationId xmlns:a16="http://schemas.microsoft.com/office/drawing/2014/main" id="{0A03BA5B-6C81-A487-D4EC-FF8346E2F4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2:notes">
            <a:extLst>
              <a:ext uri="{FF2B5EF4-FFF2-40B4-BE49-F238E27FC236}">
                <a16:creationId xmlns:a16="http://schemas.microsoft.com/office/drawing/2014/main" id="{4285BCBE-4DC9-EA83-4D65-BD2C7A4C18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78747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329AB83F-B4E9-5FFC-37FB-73655E1F6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:notes">
            <a:extLst>
              <a:ext uri="{FF2B5EF4-FFF2-40B4-BE49-F238E27FC236}">
                <a16:creationId xmlns:a16="http://schemas.microsoft.com/office/drawing/2014/main" id="{61B84916-8FD9-D9B9-7D96-5B633DDF91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18:notes">
            <a:extLst>
              <a:ext uri="{FF2B5EF4-FFF2-40B4-BE49-F238E27FC236}">
                <a16:creationId xmlns:a16="http://schemas.microsoft.com/office/drawing/2014/main" id="{628CF539-CBDE-9AEA-340D-BE9D45769D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1707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65E1AC18-9AB8-BEAF-E48E-6CD4B92B7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:notes">
            <a:extLst>
              <a:ext uri="{FF2B5EF4-FFF2-40B4-BE49-F238E27FC236}">
                <a16:creationId xmlns:a16="http://schemas.microsoft.com/office/drawing/2014/main" id="{DCB29628-44B0-3FB8-3B36-5CD813D428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18:notes">
            <a:extLst>
              <a:ext uri="{FF2B5EF4-FFF2-40B4-BE49-F238E27FC236}">
                <a16:creationId xmlns:a16="http://schemas.microsoft.com/office/drawing/2014/main" id="{BEA5A497-6700-A1B5-3546-0E54EACA44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42983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6C382231-6E50-FF41-1EF1-22853D29C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:notes">
            <a:extLst>
              <a:ext uri="{FF2B5EF4-FFF2-40B4-BE49-F238E27FC236}">
                <a16:creationId xmlns:a16="http://schemas.microsoft.com/office/drawing/2014/main" id="{D7E13CA7-73AD-5C88-46C2-61CF91E7ED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18:notes">
            <a:extLst>
              <a:ext uri="{FF2B5EF4-FFF2-40B4-BE49-F238E27FC236}">
                <a16:creationId xmlns:a16="http://schemas.microsoft.com/office/drawing/2014/main" id="{6B1C3E4D-71DF-2171-C0A3-D931F44B5B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1611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B8196627-F4BE-73A3-58D4-2A731429A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:notes">
            <a:extLst>
              <a:ext uri="{FF2B5EF4-FFF2-40B4-BE49-F238E27FC236}">
                <a16:creationId xmlns:a16="http://schemas.microsoft.com/office/drawing/2014/main" id="{77B950CB-76DA-DB8C-2651-0426F1B751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18:notes">
            <a:extLst>
              <a:ext uri="{FF2B5EF4-FFF2-40B4-BE49-F238E27FC236}">
                <a16:creationId xmlns:a16="http://schemas.microsoft.com/office/drawing/2014/main" id="{E8FBCCDB-BD52-E608-8C22-5DCB2A8DCB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1813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D7CC3E6B-DED5-6E71-5932-948B8AF26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:notes">
            <a:extLst>
              <a:ext uri="{FF2B5EF4-FFF2-40B4-BE49-F238E27FC236}">
                <a16:creationId xmlns:a16="http://schemas.microsoft.com/office/drawing/2014/main" id="{D3F508DD-AE89-2D7D-FDD1-D4A650F45A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18:notes">
            <a:extLst>
              <a:ext uri="{FF2B5EF4-FFF2-40B4-BE49-F238E27FC236}">
                <a16:creationId xmlns:a16="http://schemas.microsoft.com/office/drawing/2014/main" id="{13DD65FE-ED3E-7E3C-705E-F4325C3437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8263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 Principal">
  <p:cSld name="Capa Principa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 txBox="1">
            <a:spLocks noGrp="1"/>
          </p:cNvSpPr>
          <p:nvPr>
            <p:ph type="ctrTitle"/>
          </p:nvPr>
        </p:nvSpPr>
        <p:spPr>
          <a:xfrm>
            <a:off x="5080000" y="2842418"/>
            <a:ext cx="5588000" cy="117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0000"/>
              </a:buClr>
              <a:buSzPts val="6000"/>
              <a:buFont typeface="Arial Black"/>
              <a:buNone/>
              <a:defRPr sz="6000">
                <a:solidFill>
                  <a:srgbClr val="86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9"/>
          <p:cNvSpPr txBox="1">
            <a:spLocks noGrp="1"/>
          </p:cNvSpPr>
          <p:nvPr>
            <p:ph type="subTitle" idx="1"/>
          </p:nvPr>
        </p:nvSpPr>
        <p:spPr>
          <a:xfrm>
            <a:off x="5080000" y="4812529"/>
            <a:ext cx="558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body" idx="2"/>
          </p:nvPr>
        </p:nvSpPr>
        <p:spPr>
          <a:xfrm>
            <a:off x="508001" y="1061403"/>
            <a:ext cx="3263900" cy="207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000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Imagem">
  <p:cSld name="Texto e Imagem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8"/>
          <p:cNvSpPr/>
          <p:nvPr/>
        </p:nvSpPr>
        <p:spPr>
          <a:xfrm rot="-527866">
            <a:off x="12168814" y="6291646"/>
            <a:ext cx="33953" cy="124573"/>
          </a:xfrm>
          <a:custGeom>
            <a:avLst/>
            <a:gdLst/>
            <a:ahLst/>
            <a:cxnLst/>
            <a:rect l="l" t="t" r="r" b="b"/>
            <a:pathLst>
              <a:path w="33953" h="124573" extrusionOk="0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8"/>
          <p:cNvSpPr/>
          <p:nvPr/>
        </p:nvSpPr>
        <p:spPr>
          <a:xfrm rot="10800000" flipH="1">
            <a:off x="-7146" y="2380"/>
            <a:ext cx="288133" cy="1472701"/>
          </a:xfrm>
          <a:custGeom>
            <a:avLst/>
            <a:gdLst/>
            <a:ahLst/>
            <a:cxnLst/>
            <a:rect l="l" t="t" r="r" b="b"/>
            <a:pathLst>
              <a:path w="288133" h="1472701" extrusionOk="0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8"/>
          <p:cNvSpPr txBox="1">
            <a:spLocks noGrp="1"/>
          </p:cNvSpPr>
          <p:nvPr>
            <p:ph type="dt" idx="10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8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2" name="Google Shape;102;p38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8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8"/>
          <p:cNvSpPr/>
          <p:nvPr/>
        </p:nvSpPr>
        <p:spPr>
          <a:xfrm rot="10800000" flipH="1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8"/>
          <p:cNvPicPr preferRelativeResize="0"/>
          <p:nvPr/>
        </p:nvPicPr>
        <p:blipFill rotWithShape="1">
          <a:blip r:embed="rId2">
            <a:alphaModFix/>
          </a:blip>
          <a:srcRect b="36395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8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8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8"/>
          <p:cNvSpPr txBox="1">
            <a:spLocks noGrp="1"/>
          </p:cNvSpPr>
          <p:nvPr>
            <p:ph type="body" idx="1"/>
          </p:nvPr>
        </p:nvSpPr>
        <p:spPr>
          <a:xfrm>
            <a:off x="635000" y="1238250"/>
            <a:ext cx="4394200" cy="4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>
            <a:spLocks noGrp="1"/>
          </p:cNvSpPr>
          <p:nvPr>
            <p:ph type="pic" idx="2"/>
          </p:nvPr>
        </p:nvSpPr>
        <p:spPr>
          <a:xfrm>
            <a:off x="5414963" y="1238250"/>
            <a:ext cx="6142037" cy="4838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">
  <p:cSld name="Título e Text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0"/>
          <p:cNvSpPr/>
          <p:nvPr/>
        </p:nvSpPr>
        <p:spPr>
          <a:xfrm rot="-527866">
            <a:off x="12168814" y="6291646"/>
            <a:ext cx="33953" cy="124573"/>
          </a:xfrm>
          <a:custGeom>
            <a:avLst/>
            <a:gdLst/>
            <a:ahLst/>
            <a:cxnLst/>
            <a:rect l="l" t="t" r="r" b="b"/>
            <a:pathLst>
              <a:path w="33953" h="124573" extrusionOk="0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0"/>
          <p:cNvSpPr/>
          <p:nvPr/>
        </p:nvSpPr>
        <p:spPr>
          <a:xfrm rot="10800000" flipH="1">
            <a:off x="-7146" y="2380"/>
            <a:ext cx="288133" cy="1472701"/>
          </a:xfrm>
          <a:custGeom>
            <a:avLst/>
            <a:gdLst/>
            <a:ahLst/>
            <a:cxnLst/>
            <a:rect l="l" t="t" r="r" b="b"/>
            <a:pathLst>
              <a:path w="288133" h="1472701" extrusionOk="0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0"/>
          <p:cNvSpPr txBox="1">
            <a:spLocks noGrp="1"/>
          </p:cNvSpPr>
          <p:nvPr>
            <p:ph type="body" idx="1"/>
          </p:nvPr>
        </p:nvSpPr>
        <p:spPr>
          <a:xfrm>
            <a:off x="831850" y="1219201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  <a:defRPr sz="2600">
                <a:solidFill>
                  <a:srgbClr val="000E2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2000"/>
              <a:buNone/>
              <a:defRPr sz="2000">
                <a:solidFill>
                  <a:srgbClr val="AE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800"/>
              <a:buNone/>
              <a:defRPr sz="1800">
                <a:solidFill>
                  <a:srgbClr val="AE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dt" idx="10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0"/>
          <p:cNvSpPr/>
          <p:nvPr/>
        </p:nvSpPr>
        <p:spPr>
          <a:xfrm rot="10800000" flipH="1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30"/>
          <p:cNvPicPr preferRelativeResize="0"/>
          <p:nvPr/>
        </p:nvPicPr>
        <p:blipFill rotWithShape="1">
          <a:blip r:embed="rId2">
            <a:alphaModFix/>
          </a:blip>
          <a:srcRect b="36395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0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0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1"/>
          <p:cNvSpPr txBox="1">
            <a:spLocks noGrp="1"/>
          </p:cNvSpPr>
          <p:nvPr>
            <p:ph type="body" idx="1"/>
          </p:nvPr>
        </p:nvSpPr>
        <p:spPr>
          <a:xfrm>
            <a:off x="4978400" y="1110343"/>
            <a:ext cx="6375400" cy="464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406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dt" idx="10"/>
          </p:nvPr>
        </p:nvSpPr>
        <p:spPr>
          <a:xfrm>
            <a:off x="921004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00" b="1">
                <a:solidFill>
                  <a:srgbClr val="000E2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sldNum" idx="12"/>
          </p:nvPr>
        </p:nvSpPr>
        <p:spPr>
          <a:xfrm>
            <a:off x="218440" y="6258560"/>
            <a:ext cx="675640" cy="40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736600" y="1110343"/>
            <a:ext cx="3937000" cy="464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Final">
  <p:cSld name="Slide Fina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2"/>
          <p:cNvSpPr txBox="1">
            <a:spLocks noGrp="1"/>
          </p:cNvSpPr>
          <p:nvPr>
            <p:ph type="dt" idx="10"/>
          </p:nvPr>
        </p:nvSpPr>
        <p:spPr>
          <a:xfrm>
            <a:off x="4851400" y="6197600"/>
            <a:ext cx="2489200" cy="48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body" idx="1"/>
          </p:nvPr>
        </p:nvSpPr>
        <p:spPr>
          <a:xfrm>
            <a:off x="2534920" y="4998721"/>
            <a:ext cx="3561080" cy="66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body" idx="2"/>
          </p:nvPr>
        </p:nvSpPr>
        <p:spPr>
          <a:xfrm>
            <a:off x="6042991" y="4998721"/>
            <a:ext cx="3614089" cy="66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 Secundária">
  <p:cSld name="Capa Secundária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3"/>
          <p:cNvGrpSpPr/>
          <p:nvPr/>
        </p:nvGrpSpPr>
        <p:grpSpPr>
          <a:xfrm>
            <a:off x="0" y="0"/>
            <a:ext cx="12191999" cy="6858000"/>
            <a:chOff x="1" y="0"/>
            <a:chExt cx="12191999" cy="6858000"/>
          </a:xfrm>
        </p:grpSpPr>
        <p:sp>
          <p:nvSpPr>
            <p:cNvPr id="41" name="Google Shape;41;p33"/>
            <p:cNvSpPr/>
            <p:nvPr/>
          </p:nvSpPr>
          <p:spPr>
            <a:xfrm>
              <a:off x="1" y="0"/>
              <a:ext cx="12191999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" name="Google Shape;42;p3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560149" y="993774"/>
              <a:ext cx="4735058" cy="48704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43;p33"/>
            <p:cNvSpPr/>
            <p:nvPr/>
          </p:nvSpPr>
          <p:spPr>
            <a:xfrm>
              <a:off x="1" y="0"/>
              <a:ext cx="12191999" cy="6858000"/>
            </a:xfrm>
            <a:prstGeom prst="rect">
              <a:avLst/>
            </a:prstGeom>
            <a:solidFill>
              <a:schemeClr val="lt1">
                <a:alpha val="7333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44;p33"/>
          <p:cNvSpPr txBox="1">
            <a:spLocks noGrp="1"/>
          </p:cNvSpPr>
          <p:nvPr>
            <p:ph type="title"/>
          </p:nvPr>
        </p:nvSpPr>
        <p:spPr>
          <a:xfrm>
            <a:off x="705622" y="993774"/>
            <a:ext cx="10724378" cy="487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 Black"/>
              <a:buNone/>
              <a:defRPr sz="5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>
  <p:cSld name="Duas Partes de Conteúd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/>
          <p:nvPr/>
        </p:nvSpPr>
        <p:spPr>
          <a:xfrm rot="-527866">
            <a:off x="12168814" y="6291646"/>
            <a:ext cx="33953" cy="124573"/>
          </a:xfrm>
          <a:custGeom>
            <a:avLst/>
            <a:gdLst/>
            <a:ahLst/>
            <a:cxnLst/>
            <a:rect l="l" t="t" r="r" b="b"/>
            <a:pathLst>
              <a:path w="33953" h="124573" extrusionOk="0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4"/>
          <p:cNvSpPr/>
          <p:nvPr/>
        </p:nvSpPr>
        <p:spPr>
          <a:xfrm rot="10800000" flipH="1">
            <a:off x="-7146" y="2380"/>
            <a:ext cx="288133" cy="1472701"/>
          </a:xfrm>
          <a:custGeom>
            <a:avLst/>
            <a:gdLst/>
            <a:ahLst/>
            <a:cxnLst/>
            <a:rect l="l" t="t" r="r" b="b"/>
            <a:pathLst>
              <a:path w="288133" h="1472701" extrusionOk="0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4"/>
          <p:cNvSpPr txBox="1">
            <a:spLocks noGrp="1"/>
          </p:cNvSpPr>
          <p:nvPr>
            <p:ph type="dt" idx="10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4"/>
          <p:cNvSpPr/>
          <p:nvPr/>
        </p:nvSpPr>
        <p:spPr>
          <a:xfrm rot="10800000" flipH="1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34"/>
          <p:cNvPicPr preferRelativeResize="0"/>
          <p:nvPr/>
        </p:nvPicPr>
        <p:blipFill rotWithShape="1">
          <a:blip r:embed="rId2">
            <a:alphaModFix/>
          </a:blip>
          <a:srcRect b="36395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4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4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838200" y="1300480"/>
            <a:ext cx="5181600" cy="487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6172200" y="1300480"/>
            <a:ext cx="5181600" cy="487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 de Conteúdos">
  <p:cSld name="Comparação de Conteúdo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/>
          <p:nvPr/>
        </p:nvSpPr>
        <p:spPr>
          <a:xfrm rot="-527866">
            <a:off x="12168814" y="6291646"/>
            <a:ext cx="33953" cy="124573"/>
          </a:xfrm>
          <a:custGeom>
            <a:avLst/>
            <a:gdLst/>
            <a:ahLst/>
            <a:cxnLst/>
            <a:rect l="l" t="t" r="r" b="b"/>
            <a:pathLst>
              <a:path w="33953" h="124573" extrusionOk="0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5"/>
          <p:cNvSpPr/>
          <p:nvPr/>
        </p:nvSpPr>
        <p:spPr>
          <a:xfrm rot="10800000" flipH="1">
            <a:off x="-7146" y="2380"/>
            <a:ext cx="288133" cy="1472701"/>
          </a:xfrm>
          <a:custGeom>
            <a:avLst/>
            <a:gdLst/>
            <a:ahLst/>
            <a:cxnLst/>
            <a:rect l="l" t="t" r="r" b="b"/>
            <a:pathLst>
              <a:path w="288133" h="1472701" extrusionOk="0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5"/>
          <p:cNvSpPr txBox="1">
            <a:spLocks noGrp="1"/>
          </p:cNvSpPr>
          <p:nvPr>
            <p:ph type="dt" idx="10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5"/>
          <p:cNvSpPr/>
          <p:nvPr/>
        </p:nvSpPr>
        <p:spPr>
          <a:xfrm rot="10800000" flipH="1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35"/>
          <p:cNvPicPr preferRelativeResize="0"/>
          <p:nvPr/>
        </p:nvPicPr>
        <p:blipFill rotWithShape="1">
          <a:blip r:embed="rId2">
            <a:alphaModFix/>
          </a:blip>
          <a:srcRect b="36395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5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5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5"/>
          <p:cNvSpPr txBox="1">
            <a:spLocks noGrp="1"/>
          </p:cNvSpPr>
          <p:nvPr>
            <p:ph type="body" idx="1"/>
          </p:nvPr>
        </p:nvSpPr>
        <p:spPr>
          <a:xfrm>
            <a:off x="839788" y="1158241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2"/>
          </p:nvPr>
        </p:nvSpPr>
        <p:spPr>
          <a:xfrm>
            <a:off x="839788" y="2148840"/>
            <a:ext cx="5157787" cy="4040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body" idx="3"/>
          </p:nvPr>
        </p:nvSpPr>
        <p:spPr>
          <a:xfrm>
            <a:off x="6172200" y="1158241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body" idx="4"/>
          </p:nvPr>
        </p:nvSpPr>
        <p:spPr>
          <a:xfrm>
            <a:off x="6172200" y="2148840"/>
            <a:ext cx="5183188" cy="4040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6"/>
          <p:cNvSpPr/>
          <p:nvPr/>
        </p:nvSpPr>
        <p:spPr>
          <a:xfrm rot="-527866">
            <a:off x="12168814" y="6291646"/>
            <a:ext cx="33953" cy="124573"/>
          </a:xfrm>
          <a:custGeom>
            <a:avLst/>
            <a:gdLst/>
            <a:ahLst/>
            <a:cxnLst/>
            <a:rect l="l" t="t" r="r" b="b"/>
            <a:pathLst>
              <a:path w="33953" h="124573" extrusionOk="0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6"/>
          <p:cNvSpPr/>
          <p:nvPr/>
        </p:nvSpPr>
        <p:spPr>
          <a:xfrm rot="10800000" flipH="1">
            <a:off x="-7146" y="2380"/>
            <a:ext cx="288133" cy="1472701"/>
          </a:xfrm>
          <a:custGeom>
            <a:avLst/>
            <a:gdLst/>
            <a:ahLst/>
            <a:cxnLst/>
            <a:rect l="l" t="t" r="r" b="b"/>
            <a:pathLst>
              <a:path w="288133" h="1472701" extrusionOk="0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6"/>
          <p:cNvSpPr txBox="1">
            <a:spLocks noGrp="1"/>
          </p:cNvSpPr>
          <p:nvPr>
            <p:ph type="dt" idx="10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6"/>
          <p:cNvSpPr/>
          <p:nvPr/>
        </p:nvSpPr>
        <p:spPr>
          <a:xfrm rot="10800000" flipH="1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36"/>
          <p:cNvPicPr preferRelativeResize="0"/>
          <p:nvPr/>
        </p:nvPicPr>
        <p:blipFill rotWithShape="1">
          <a:blip r:embed="rId2">
            <a:alphaModFix/>
          </a:blip>
          <a:srcRect b="36395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6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6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Texto">
  <p:cSld name="Duas Partes de Text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7"/>
          <p:cNvSpPr/>
          <p:nvPr/>
        </p:nvSpPr>
        <p:spPr>
          <a:xfrm rot="-527866">
            <a:off x="12168814" y="6291646"/>
            <a:ext cx="33953" cy="124573"/>
          </a:xfrm>
          <a:custGeom>
            <a:avLst/>
            <a:gdLst/>
            <a:ahLst/>
            <a:cxnLst/>
            <a:rect l="l" t="t" r="r" b="b"/>
            <a:pathLst>
              <a:path w="33953" h="124573" extrusionOk="0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7"/>
          <p:cNvSpPr/>
          <p:nvPr/>
        </p:nvSpPr>
        <p:spPr>
          <a:xfrm rot="10800000" flipH="1">
            <a:off x="-7146" y="2380"/>
            <a:ext cx="288133" cy="1472701"/>
          </a:xfrm>
          <a:custGeom>
            <a:avLst/>
            <a:gdLst/>
            <a:ahLst/>
            <a:cxnLst/>
            <a:rect l="l" t="t" r="r" b="b"/>
            <a:pathLst>
              <a:path w="288133" h="1472701" extrusionOk="0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7"/>
          <p:cNvSpPr txBox="1">
            <a:spLocks noGrp="1"/>
          </p:cNvSpPr>
          <p:nvPr>
            <p:ph type="dt" idx="10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9" name="Google Shape;89;p37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7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7"/>
          <p:cNvSpPr/>
          <p:nvPr/>
        </p:nvSpPr>
        <p:spPr>
          <a:xfrm rot="10800000" flipH="1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37"/>
          <p:cNvPicPr preferRelativeResize="0"/>
          <p:nvPr/>
        </p:nvPicPr>
        <p:blipFill rotWithShape="1">
          <a:blip r:embed="rId2">
            <a:alphaModFix/>
          </a:blip>
          <a:srcRect b="36395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7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7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7"/>
          <p:cNvSpPr txBox="1">
            <a:spLocks noGrp="1"/>
          </p:cNvSpPr>
          <p:nvPr>
            <p:ph type="body" idx="1"/>
          </p:nvPr>
        </p:nvSpPr>
        <p:spPr>
          <a:xfrm>
            <a:off x="635000" y="1238250"/>
            <a:ext cx="4079240" cy="4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37"/>
          <p:cNvSpPr txBox="1">
            <a:spLocks noGrp="1"/>
          </p:cNvSpPr>
          <p:nvPr>
            <p:ph type="body" idx="2"/>
          </p:nvPr>
        </p:nvSpPr>
        <p:spPr>
          <a:xfrm>
            <a:off x="5039360" y="1238250"/>
            <a:ext cx="6517640" cy="4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38200" y="1288473"/>
            <a:ext cx="10515600" cy="488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E2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614680" y="6385560"/>
            <a:ext cx="2500660" cy="47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FEEDBACK_EXCEL1_2024_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"/>
          <p:cNvSpPr txBox="1">
            <a:spLocks noGrp="1"/>
          </p:cNvSpPr>
          <p:nvPr>
            <p:ph type="subTitle" idx="1"/>
          </p:nvPr>
        </p:nvSpPr>
        <p:spPr>
          <a:xfrm>
            <a:off x="5485750" y="2708627"/>
            <a:ext cx="5588100" cy="12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pt-BR" sz="4000">
                <a:latin typeface="Arial"/>
                <a:ea typeface="Arial"/>
                <a:cs typeface="Arial"/>
                <a:sym typeface="Arial"/>
              </a:rPr>
              <a:t>Curso Básico e Intermediário para Planilhas Eletrônicas</a:t>
            </a:r>
            <a:endParaRPr/>
          </a:p>
        </p:txBody>
      </p:sp>
      <p:sp>
        <p:nvSpPr>
          <p:cNvPr id="115" name="Google Shape;115;p1"/>
          <p:cNvSpPr txBox="1">
            <a:spLocks noGrp="1"/>
          </p:cNvSpPr>
          <p:nvPr>
            <p:ph type="body" idx="2"/>
          </p:nvPr>
        </p:nvSpPr>
        <p:spPr>
          <a:xfrm>
            <a:off x="508000" y="1061403"/>
            <a:ext cx="3416885" cy="207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8000"/>
              <a:buNone/>
            </a:pPr>
            <a:r>
              <a:rPr lang="pt-BR" sz="8000" dirty="0"/>
              <a:t>AULA 02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7"/>
          <p:cNvSpPr txBox="1">
            <a:spLocks noGrp="1"/>
          </p:cNvSpPr>
          <p:nvPr>
            <p:ph type="body" idx="1"/>
          </p:nvPr>
        </p:nvSpPr>
        <p:spPr>
          <a:xfrm>
            <a:off x="828675" y="1563620"/>
            <a:ext cx="10515600" cy="3661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None/>
            </a:pPr>
            <a:endParaRPr sz="3200"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 dirty="0"/>
              <a:t>Responda ao feedback acessando o link: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None/>
            </a:pPr>
            <a:r>
              <a:rPr lang="pt-BR" sz="3200" dirty="0"/>
              <a:t>     XXXX </a:t>
            </a:r>
            <a:r>
              <a:rPr lang="pt-BR" sz="3200" u="sng" dirty="0">
                <a:solidFill>
                  <a:schemeClr val="hlink"/>
                </a:solidFill>
                <a:hlinkClick r:id="rId3"/>
              </a:rPr>
              <a:t>http://bit.ly/FEEDBACK_EXCEL1_2024_1</a:t>
            </a:r>
            <a:endParaRPr sz="3200" dirty="0"/>
          </a:p>
        </p:txBody>
      </p:sp>
      <p:sp>
        <p:nvSpPr>
          <p:cNvPr id="149" name="Google Shape;149;p47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  <p:sp>
        <p:nvSpPr>
          <p:cNvPr id="150" name="Google Shape;150;p47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>
                <a:latin typeface="Arial Black"/>
                <a:ea typeface="Arial Black"/>
                <a:cs typeface="Arial Black"/>
                <a:sym typeface="Arial Black"/>
              </a:rPr>
              <a:t>CURSO BÁSICO DE PLANILHA ELETRÔNICA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body" idx="1"/>
          </p:nvPr>
        </p:nvSpPr>
        <p:spPr>
          <a:xfrm>
            <a:off x="838200" y="2264898"/>
            <a:ext cx="10515600" cy="232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600"/>
              <a:buFont typeface="Arial"/>
              <a:buChar char="•"/>
            </a:pPr>
            <a:r>
              <a:rPr lang="pt-BR" sz="3600" dirty="0"/>
              <a:t>Funções SE, SE(E , SE(OU e SES</a:t>
            </a:r>
            <a:endParaRPr sz="3600" dirty="0"/>
          </a:p>
        </p:txBody>
      </p:sp>
      <p:sp>
        <p:nvSpPr>
          <p:cNvPr id="156" name="Google Shape;156;p26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PRÓXIMA AULA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body" idx="1"/>
          </p:nvPr>
        </p:nvSpPr>
        <p:spPr>
          <a:xfrm>
            <a:off x="2534920" y="4998721"/>
            <a:ext cx="3561080" cy="66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BR"/>
              <a:t>Igor Oliveira</a:t>
            </a:r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body" idx="2"/>
          </p:nvPr>
        </p:nvSpPr>
        <p:spPr>
          <a:xfrm>
            <a:off x="6042991" y="4998721"/>
            <a:ext cx="3614089" cy="66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BR"/>
              <a:t>Curso Básico e Intermediário para Planilhas Eletrônicas</a:t>
            </a:r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sldNum" idx="4294967295"/>
          </p:nvPr>
        </p:nvSpPr>
        <p:spPr>
          <a:xfrm>
            <a:off x="11557000" y="6384925"/>
            <a:ext cx="635000" cy="39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  <p:sp>
        <p:nvSpPr>
          <p:cNvPr id="165" name="Google Shape;165;p27"/>
          <p:cNvSpPr/>
          <p:nvPr/>
        </p:nvSpPr>
        <p:spPr>
          <a:xfrm>
            <a:off x="7850035" y="1193799"/>
            <a:ext cx="868296" cy="1565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7"/>
          <p:cNvSpPr/>
          <p:nvPr/>
        </p:nvSpPr>
        <p:spPr>
          <a:xfrm>
            <a:off x="7768113" y="1355144"/>
            <a:ext cx="914413" cy="136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pt-BR" sz="8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"/>
          <p:cNvSpPr txBox="1">
            <a:spLocks noGrp="1"/>
          </p:cNvSpPr>
          <p:nvPr>
            <p:ph type="body" idx="1"/>
          </p:nvPr>
        </p:nvSpPr>
        <p:spPr>
          <a:xfrm>
            <a:off x="831850" y="1219201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000E2A"/>
                </a:solidFill>
                <a:effectLst/>
                <a:latin typeface="Arial" panose="020B0604020202020204" pitchFamily="34" charset="0"/>
              </a:rPr>
              <a:t>Dados aleatórios:</a:t>
            </a:r>
          </a:p>
          <a:p>
            <a:pPr rtl="0"/>
            <a:br>
              <a:rPr lang="pt-BR" b="0" dirty="0">
                <a:effectLst/>
              </a:rPr>
            </a:br>
            <a:r>
              <a:rPr lang="pt-BR" b="0" i="0" u="none" strike="noStrike" dirty="0">
                <a:solidFill>
                  <a:srgbClr val="000E2A"/>
                </a:solidFill>
                <a:effectLst/>
                <a:latin typeface="Arial" panose="020B0604020202020204" pitchFamily="34" charset="0"/>
              </a:rPr>
              <a:t>Função ALEATÓRIO;</a:t>
            </a:r>
            <a:endParaRPr lang="pt-BR" b="0" dirty="0">
              <a:effectLst/>
            </a:endParaRPr>
          </a:p>
          <a:p>
            <a:pPr rtl="0"/>
            <a:r>
              <a:rPr lang="pt-BR" b="0" i="0" u="none" strike="noStrike" dirty="0">
                <a:solidFill>
                  <a:srgbClr val="000E2A"/>
                </a:solidFill>
                <a:effectLst/>
                <a:latin typeface="Arial" panose="020B0604020202020204" pitchFamily="34" charset="0"/>
              </a:rPr>
              <a:t>	Função ALEATÓRIOENTRE;</a:t>
            </a:r>
            <a:endParaRPr lang="pt-BR" b="0" dirty="0">
              <a:effectLst/>
            </a:endParaRPr>
          </a:p>
          <a:p>
            <a:pPr rtl="0"/>
            <a:r>
              <a:rPr lang="pt-BR" b="0" i="0" u="none" strike="noStrike" dirty="0">
                <a:solidFill>
                  <a:srgbClr val="000E2A"/>
                </a:solidFill>
                <a:effectLst/>
                <a:latin typeface="Arial" panose="020B0604020202020204" pitchFamily="34" charset="0"/>
              </a:rPr>
              <a:t>	Colar especial.</a:t>
            </a:r>
            <a:endParaRPr lang="pt-BR" b="0" dirty="0">
              <a:effectLst/>
            </a:endParaRPr>
          </a:p>
          <a:p>
            <a:pPr rtl="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b="0" dirty="0">
              <a:effectLst/>
            </a:endParaRPr>
          </a:p>
          <a:p>
            <a:pPr rtl="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000E2A"/>
                </a:solidFill>
                <a:effectLst/>
                <a:latin typeface="Arial" panose="020B0604020202020204" pitchFamily="34" charset="0"/>
              </a:rPr>
              <a:t>Nomear Células;</a:t>
            </a:r>
          </a:p>
          <a:p>
            <a:pPr marL="228600" indent="0" rtl="0" fontAlgn="base">
              <a:spcBef>
                <a:spcPts val="1000"/>
              </a:spcBef>
            </a:pPr>
            <a:endParaRPr lang="pt-BR" b="0" i="0" u="none" strike="noStrike" dirty="0">
              <a:solidFill>
                <a:srgbClr val="000E2A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000E2A"/>
                </a:solidFill>
                <a:effectLst/>
                <a:latin typeface="Arial" panose="020B0604020202020204" pitchFamily="34" charset="0"/>
              </a:rPr>
              <a:t>Preenchimento Relâmpago;</a:t>
            </a:r>
          </a:p>
          <a:p>
            <a:pPr marL="228600" indent="0" rtl="0" fontAlgn="base">
              <a:spcBef>
                <a:spcPts val="1000"/>
              </a:spcBef>
            </a:pPr>
            <a:endParaRPr lang="pt-BR" b="0" i="0" u="none" strike="noStrike" dirty="0">
              <a:solidFill>
                <a:srgbClr val="000E2A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000E2A"/>
                </a:solidFill>
                <a:effectLst/>
                <a:latin typeface="Arial" panose="020B0604020202020204" pitchFamily="34" charset="0"/>
              </a:rPr>
              <a:t>Congelar Painéis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</a:pPr>
            <a:br>
              <a:rPr lang="pt-BR" sz="2800" dirty="0">
                <a:solidFill>
                  <a:schemeClr val="accent1"/>
                </a:solidFill>
              </a:rPr>
            </a:br>
            <a:endParaRPr sz="2800"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endParaRPr dirty="0"/>
          </a:p>
        </p:txBody>
      </p:sp>
      <p:sp>
        <p:nvSpPr>
          <p:cNvPr id="121" name="Google Shape;121;p2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  <p:sp>
        <p:nvSpPr>
          <p:cNvPr id="122" name="Google Shape;122;p2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CONTEÚDO DA AULA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>
          <a:extLst>
            <a:ext uri="{FF2B5EF4-FFF2-40B4-BE49-F238E27FC236}">
              <a16:creationId xmlns:a16="http://schemas.microsoft.com/office/drawing/2014/main" id="{CA3B9887-391C-6701-064B-2897FB092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">
            <a:extLst>
              <a:ext uri="{FF2B5EF4-FFF2-40B4-BE49-F238E27FC236}">
                <a16:creationId xmlns:a16="http://schemas.microsoft.com/office/drawing/2014/main" id="{AC528028-DF67-8201-099D-E247E548C8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50" y="1219201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algn="just" rtl="0" fontAlgn="base">
              <a:buFont typeface="Arial" panose="020B0604020202020204" pitchFamily="34" charset="0"/>
              <a:buChar char="•"/>
            </a:pPr>
            <a:r>
              <a:rPr lang="pt-BR" sz="2200" b="0" i="0" u="none" strike="noStrike" dirty="0">
                <a:solidFill>
                  <a:srgbClr val="000E2A"/>
                </a:solidFill>
                <a:effectLst/>
                <a:latin typeface="Arial" panose="020B0604020202020204" pitchFamily="34" charset="0"/>
              </a:rPr>
              <a:t>Operações e funções básicas:</a:t>
            </a:r>
          </a:p>
          <a:p>
            <a:pPr marL="178118" indent="0" algn="just" rtl="0" fontAlgn="base">
              <a:spcBef>
                <a:spcPts val="500"/>
              </a:spcBef>
            </a:pPr>
            <a:br>
              <a:rPr lang="pt-BR" sz="2200" b="0" dirty="0">
                <a:effectLst/>
              </a:rPr>
            </a:br>
            <a:r>
              <a:rPr lang="pt-BR" sz="2200" b="0" i="0" u="none" strike="noStrike" dirty="0">
                <a:solidFill>
                  <a:srgbClr val="000E2A"/>
                </a:solidFill>
                <a:effectLst/>
                <a:latin typeface="Arial" panose="020B0604020202020204" pitchFamily="34" charset="0"/>
              </a:rPr>
              <a:t>Função SOMA;</a:t>
            </a:r>
          </a:p>
          <a:p>
            <a:pPr marL="406718" algn="just" rtl="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sz="2200" b="0" i="0" u="none" strike="noStrike" dirty="0">
                <a:solidFill>
                  <a:srgbClr val="000E2A"/>
                </a:solidFill>
                <a:effectLst/>
                <a:latin typeface="Arial" panose="020B0604020202020204" pitchFamily="34" charset="0"/>
              </a:rPr>
              <a:t>Função MÉDIA;</a:t>
            </a:r>
          </a:p>
          <a:p>
            <a:pPr marL="406718" algn="just" rtl="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sz="2200" b="0" i="0" u="none" strike="noStrike" dirty="0">
                <a:solidFill>
                  <a:srgbClr val="000E2A"/>
                </a:solidFill>
                <a:effectLst/>
                <a:latin typeface="Arial" panose="020B0604020202020204" pitchFamily="34" charset="0"/>
              </a:rPr>
              <a:t>Diferença entre “:” e “;”;</a:t>
            </a:r>
          </a:p>
          <a:p>
            <a:pPr marL="406718" algn="just" rtl="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sz="2200" b="0" i="0" u="none" strike="noStrike" dirty="0">
                <a:solidFill>
                  <a:srgbClr val="000E2A"/>
                </a:solidFill>
                <a:effectLst/>
                <a:latin typeface="Arial" panose="020B0604020202020204" pitchFamily="34" charset="0"/>
              </a:rPr>
              <a:t>PI;</a:t>
            </a:r>
          </a:p>
          <a:p>
            <a:pPr marL="406718" algn="just" rtl="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sz="2200" b="0" i="0" u="none" strike="noStrike" dirty="0">
                <a:solidFill>
                  <a:srgbClr val="000E2A"/>
                </a:solidFill>
                <a:effectLst/>
                <a:latin typeface="Arial" panose="020B0604020202020204" pitchFamily="34" charset="0"/>
              </a:rPr>
              <a:t>POTENCIAÇÃO;</a:t>
            </a:r>
          </a:p>
          <a:p>
            <a:pPr marL="406718" algn="just" rtl="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sz="2200" b="0" i="0" u="none" strike="noStrike" dirty="0">
                <a:solidFill>
                  <a:srgbClr val="000E2A"/>
                </a:solidFill>
                <a:effectLst/>
                <a:latin typeface="Arial" panose="020B0604020202020204" pitchFamily="34" charset="0"/>
              </a:rPr>
              <a:t>RAIZ;</a:t>
            </a:r>
          </a:p>
          <a:p>
            <a:pPr marL="406718" algn="just" rtl="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sz="2200" b="0" i="0" u="none" strike="noStrike" dirty="0">
                <a:solidFill>
                  <a:srgbClr val="000E2A"/>
                </a:solidFill>
                <a:effectLst/>
                <a:latin typeface="Arial" panose="020B0604020202020204" pitchFamily="34" charset="0"/>
              </a:rPr>
              <a:t>MÓDULO;</a:t>
            </a:r>
          </a:p>
          <a:p>
            <a:pPr marL="406718" algn="just" rtl="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sz="2200" b="0" i="0" u="none" strike="noStrike" dirty="0">
                <a:solidFill>
                  <a:srgbClr val="000E2A"/>
                </a:solidFill>
                <a:effectLst/>
                <a:latin typeface="Arial" panose="020B0604020202020204" pitchFamily="34" charset="0"/>
              </a:rPr>
              <a:t>ARREDONDAR PARA CIMA;</a:t>
            </a:r>
          </a:p>
          <a:p>
            <a:pPr marL="406718" algn="just" rtl="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sz="2200" b="0" i="0" u="none" strike="noStrike" dirty="0">
                <a:solidFill>
                  <a:srgbClr val="000E2A"/>
                </a:solidFill>
                <a:effectLst/>
                <a:latin typeface="Arial" panose="020B0604020202020204" pitchFamily="34" charset="0"/>
              </a:rPr>
              <a:t>ARREDONDAR PARA BAIXO;</a:t>
            </a:r>
          </a:p>
          <a:p>
            <a:pPr marL="406718" algn="just" rtl="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sz="2200" b="0" i="0" u="none" strike="noStrike" dirty="0">
                <a:solidFill>
                  <a:srgbClr val="000E2A"/>
                </a:solidFill>
                <a:effectLst/>
                <a:latin typeface="Arial" panose="020B0604020202020204" pitchFamily="34" charset="0"/>
              </a:rPr>
              <a:t>MED</a:t>
            </a:r>
          </a:p>
          <a:p>
            <a:pPr marL="406718" algn="just" rtl="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sz="2200" b="0" i="0" u="none" strike="noStrike" dirty="0">
                <a:solidFill>
                  <a:srgbClr val="000E2A"/>
                </a:solidFill>
                <a:effectLst/>
                <a:latin typeface="Arial" panose="020B0604020202020204" pitchFamily="34" charset="0"/>
              </a:rPr>
              <a:t>MODO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</a:pPr>
            <a:br>
              <a:rPr lang="pt-BR" sz="2800" dirty="0">
                <a:solidFill>
                  <a:schemeClr val="accent1"/>
                </a:solidFill>
              </a:rPr>
            </a:br>
            <a:endParaRPr lang="pt-BR" sz="2800"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endParaRPr dirty="0"/>
          </a:p>
        </p:txBody>
      </p:sp>
      <p:sp>
        <p:nvSpPr>
          <p:cNvPr id="121" name="Google Shape;121;p2">
            <a:extLst>
              <a:ext uri="{FF2B5EF4-FFF2-40B4-BE49-F238E27FC236}">
                <a16:creationId xmlns:a16="http://schemas.microsoft.com/office/drawing/2014/main" id="{563EEC39-BA8A-F12C-5270-7ED1C4E7E7C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  <p:sp>
        <p:nvSpPr>
          <p:cNvPr id="122" name="Google Shape;122;p2">
            <a:extLst>
              <a:ext uri="{FF2B5EF4-FFF2-40B4-BE49-F238E27FC236}">
                <a16:creationId xmlns:a16="http://schemas.microsoft.com/office/drawing/2014/main" id="{1DAEF033-E8F2-F6D1-A991-01D0C97A5F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CONTEÚDO DA AULA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96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831850" y="1219201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r>
              <a:rPr lang="pt-BR" dirty="0"/>
              <a:t>Uma fábrica deseja simular a produção de peças para o próximo mês e controlar a qualidade dos produtos fabricados. Para isso, você deve criar e organizar uma planilha que contenha as seguintes informações e atenda às exigências a seguir:</a:t>
            </a:r>
          </a:p>
        </p:txBody>
      </p:sp>
      <p:sp>
        <p:nvSpPr>
          <p:cNvPr id="128" name="Google Shape;128;p18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 dirty="0"/>
              <a:t>PROBLEMA 2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>
          <a:extLst>
            <a:ext uri="{FF2B5EF4-FFF2-40B4-BE49-F238E27FC236}">
              <a16:creationId xmlns:a16="http://schemas.microsoft.com/office/drawing/2014/main" id="{BECCCA9E-9E44-AD6A-914A-CBC115113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>
            <a:extLst>
              <a:ext uri="{FF2B5EF4-FFF2-40B4-BE49-F238E27FC236}">
                <a16:creationId xmlns:a16="http://schemas.microsoft.com/office/drawing/2014/main" id="{BA807852-F638-7AED-A7CC-6AAAE2F4CFE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sp>
        <p:nvSpPr>
          <p:cNvPr id="129" name="Google Shape;129;p18">
            <a:extLst>
              <a:ext uri="{FF2B5EF4-FFF2-40B4-BE49-F238E27FC236}">
                <a16:creationId xmlns:a16="http://schemas.microsoft.com/office/drawing/2014/main" id="{BD044F99-23DC-325F-5A74-F84D6DE9AD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 dirty="0"/>
              <a:t>PROBLEMA 2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2E3E45-172D-12E8-72FE-C27AD7EA20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2283" y="1992433"/>
            <a:ext cx="11307097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Simulação de Produção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Gere uma tabela com 20 linhas representando os dias úteis de um certo mês.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 uma coluna, use a função </a:t>
            </a: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ALEATÓRIOENTRE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para gerar a quantidade de peças produzidas por dia (entre 50 e 150).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2) Simulação de Defeitos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 outra coluna, use a função </a:t>
            </a: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ALEATÓRIO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para simular a porcentagem de peças com defeito (números decimais entre 0 e 0,1).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447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>
          <a:extLst>
            <a:ext uri="{FF2B5EF4-FFF2-40B4-BE49-F238E27FC236}">
              <a16:creationId xmlns:a16="http://schemas.microsoft.com/office/drawing/2014/main" id="{E4816447-F4D1-F158-C25A-87FF61EFE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>
            <a:extLst>
              <a:ext uri="{FF2B5EF4-FFF2-40B4-BE49-F238E27FC236}">
                <a16:creationId xmlns:a16="http://schemas.microsoft.com/office/drawing/2014/main" id="{4B1FA1EB-BFBB-6018-9B60-89C4887923E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  <p:sp>
        <p:nvSpPr>
          <p:cNvPr id="129" name="Google Shape;129;p18">
            <a:extLst>
              <a:ext uri="{FF2B5EF4-FFF2-40B4-BE49-F238E27FC236}">
                <a16:creationId xmlns:a16="http://schemas.microsoft.com/office/drawing/2014/main" id="{58A20CAB-23A5-C387-6DB8-D6386DE095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 dirty="0"/>
              <a:t>PROBLEMA 2</a:t>
            </a:r>
            <a:endParaRPr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1EAAA44-FA74-C15B-976E-5796228C2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3315" y="1992433"/>
            <a:ext cx="1078244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3) Calcular a Quantidade de Peças com Defeito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Crie uma fórmula para calcular o número de peças defeituosas por dia (multiplicando a quantidade produzida pela porcentagem de defeitos).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4) Nomear Intervalos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Nomeie os intervalos de células correspondentes à </a:t>
            </a: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quantidade de peças produzidas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como “Produção” e à </a:t>
            </a: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quantidade de peças com defeito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como “Defeitos”.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235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>
          <a:extLst>
            <a:ext uri="{FF2B5EF4-FFF2-40B4-BE49-F238E27FC236}">
              <a16:creationId xmlns:a16="http://schemas.microsoft.com/office/drawing/2014/main" id="{D87A769E-51D9-1358-7439-67C8A2B41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>
            <a:extLst>
              <a:ext uri="{FF2B5EF4-FFF2-40B4-BE49-F238E27FC236}">
                <a16:creationId xmlns:a16="http://schemas.microsoft.com/office/drawing/2014/main" id="{515F99E4-71D9-4C06-518B-F7BDC21050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50" y="1219201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just"/>
            <a:r>
              <a:rPr lang="pt-BR" sz="2400" b="1" dirty="0"/>
              <a:t>5) Análises</a:t>
            </a:r>
            <a:r>
              <a:rPr lang="pt-BR" sz="2400" dirty="0"/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/>
              <a:t>Calcule a </a:t>
            </a:r>
            <a:r>
              <a:rPr lang="pt-BR" sz="2400" b="1" dirty="0"/>
              <a:t>soma total</a:t>
            </a:r>
            <a:r>
              <a:rPr lang="pt-BR" sz="2400" dirty="0"/>
              <a:t> da produção no mês.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/>
              <a:t>Calcule a </a:t>
            </a:r>
            <a:r>
              <a:rPr lang="pt-BR" sz="2400" b="1" dirty="0"/>
              <a:t>média diária</a:t>
            </a:r>
            <a:r>
              <a:rPr lang="pt-BR" sz="2400" dirty="0"/>
              <a:t> de produção.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/>
              <a:t>Calcule a </a:t>
            </a:r>
            <a:r>
              <a:rPr lang="pt-BR" sz="2400" b="1" dirty="0"/>
              <a:t>soma total</a:t>
            </a:r>
            <a:r>
              <a:rPr lang="pt-BR" sz="2400" dirty="0"/>
              <a:t> de peças com defeito.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/>
              <a:t>Calcule a </a:t>
            </a:r>
            <a:r>
              <a:rPr lang="pt-BR" sz="2400" b="1" dirty="0"/>
              <a:t>proporção de peças com defeito</a:t>
            </a:r>
            <a:r>
              <a:rPr lang="pt-BR" sz="2400" dirty="0"/>
              <a:t> em relação à produção total (em porcentagem).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endParaRPr lang="pt-BR" dirty="0"/>
          </a:p>
        </p:txBody>
      </p:sp>
      <p:sp>
        <p:nvSpPr>
          <p:cNvPr id="128" name="Google Shape;128;p18">
            <a:extLst>
              <a:ext uri="{FF2B5EF4-FFF2-40B4-BE49-F238E27FC236}">
                <a16:creationId xmlns:a16="http://schemas.microsoft.com/office/drawing/2014/main" id="{C2DB9347-517F-C074-1669-75358995F62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  <p:sp>
        <p:nvSpPr>
          <p:cNvPr id="129" name="Google Shape;129;p18">
            <a:extLst>
              <a:ext uri="{FF2B5EF4-FFF2-40B4-BE49-F238E27FC236}">
                <a16:creationId xmlns:a16="http://schemas.microsoft.com/office/drawing/2014/main" id="{81BFD9F7-014B-B996-6239-7199830EAF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 dirty="0"/>
              <a:t>PROBLEMA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973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>
          <a:extLst>
            <a:ext uri="{FF2B5EF4-FFF2-40B4-BE49-F238E27FC236}">
              <a16:creationId xmlns:a16="http://schemas.microsoft.com/office/drawing/2014/main" id="{63E12120-7307-75DC-221B-A7ED072FB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>
            <a:extLst>
              <a:ext uri="{FF2B5EF4-FFF2-40B4-BE49-F238E27FC236}">
                <a16:creationId xmlns:a16="http://schemas.microsoft.com/office/drawing/2014/main" id="{77B299B9-A71F-9C48-B150-DB643C32DE0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  <p:sp>
        <p:nvSpPr>
          <p:cNvPr id="129" name="Google Shape;129;p18">
            <a:extLst>
              <a:ext uri="{FF2B5EF4-FFF2-40B4-BE49-F238E27FC236}">
                <a16:creationId xmlns:a16="http://schemas.microsoft.com/office/drawing/2014/main" id="{54A74A84-4639-CE8C-9DD4-45874B2220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 dirty="0"/>
              <a:t>PROBLEMA 2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22DFE3-610D-C1CC-233D-A501BE5A7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1851" y="2361764"/>
            <a:ext cx="1066206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altLang="pt-BR" sz="2400" b="1" dirty="0">
                <a:solidFill>
                  <a:schemeClr val="bg2"/>
                </a:solidFill>
                <a:latin typeface="Arial" panose="020B0604020202020204" pitchFamily="34" charset="0"/>
              </a:rPr>
              <a:t>6</a:t>
            </a: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) Preenchimento Relâmpago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Crie uma coluna extra com os dias da semana (ex.: "Segunda-feira", "Terça-feira", etc.) a </a:t>
            </a:r>
            <a:r>
              <a:rPr kumimoji="0" lang="pt-BR" altLang="pt-BR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partir da coluna 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contendo as datas dos dias úteis.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altLang="pt-BR" sz="2400" b="1" dirty="0">
                <a:solidFill>
                  <a:schemeClr val="bg2"/>
                </a:solidFill>
                <a:latin typeface="Arial" panose="020B0604020202020204" pitchFamily="34" charset="0"/>
              </a:rPr>
              <a:t>7</a:t>
            </a: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) Congelar Painéis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Fixe a primeira linha da planilha para facilitar a visualização.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799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>
          <a:extLst>
            <a:ext uri="{FF2B5EF4-FFF2-40B4-BE49-F238E27FC236}">
              <a16:creationId xmlns:a16="http://schemas.microsoft.com/office/drawing/2014/main" id="{F7A63DF2-9155-1461-711D-A21966A9B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>
            <a:extLst>
              <a:ext uri="{FF2B5EF4-FFF2-40B4-BE49-F238E27FC236}">
                <a16:creationId xmlns:a16="http://schemas.microsoft.com/office/drawing/2014/main" id="{44DD4FD0-9E97-EDDB-D5AA-2E0982BA534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  <p:sp>
        <p:nvSpPr>
          <p:cNvPr id="129" name="Google Shape;129;p18">
            <a:extLst>
              <a:ext uri="{FF2B5EF4-FFF2-40B4-BE49-F238E27FC236}">
                <a16:creationId xmlns:a16="http://schemas.microsoft.com/office/drawing/2014/main" id="{D869EF23-CBB8-901E-5438-79B29FA84D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 dirty="0"/>
              <a:t>PROBLEMA 2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5BBA35-9598-2401-F5AA-3D8E73C7F2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1851" y="2280203"/>
            <a:ext cx="10662060" cy="274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400" b="1" dirty="0">
                <a:solidFill>
                  <a:schemeClr val="bg2"/>
                </a:solidFill>
              </a:rPr>
              <a:t>8) Uso da Função PI e MÓDULO</a:t>
            </a:r>
            <a:r>
              <a:rPr lang="pt-BR" sz="2400" dirty="0">
                <a:solidFill>
                  <a:schemeClr val="bg2"/>
                </a:solidFill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/>
                </a:solidFill>
              </a:rPr>
              <a:t>Suponha que cada peça seja um cilindro. Calcule a área de uma peça usando a fórmula </a:t>
            </a:r>
            <a:r>
              <a:rPr lang="pt-BR" sz="2400" b="1" dirty="0">
                <a:solidFill>
                  <a:schemeClr val="bg2"/>
                </a:solidFill>
              </a:rPr>
              <a:t>Área = PI * raio²</a:t>
            </a:r>
            <a:r>
              <a:rPr lang="pt-BR" sz="2400" dirty="0">
                <a:solidFill>
                  <a:schemeClr val="bg2"/>
                </a:solidFill>
              </a:rPr>
              <a:t>, assumindo que o raio de cada peça é 5 cm.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/>
                </a:solidFill>
              </a:rPr>
              <a:t>Gere uma coluna adicional que mostre o </a:t>
            </a:r>
            <a:r>
              <a:rPr lang="pt-BR" sz="2400" b="1" dirty="0">
                <a:solidFill>
                  <a:schemeClr val="bg2"/>
                </a:solidFill>
              </a:rPr>
              <a:t>valor absoluto</a:t>
            </a:r>
            <a:r>
              <a:rPr lang="pt-BR" sz="2400" dirty="0">
                <a:solidFill>
                  <a:schemeClr val="bg2"/>
                </a:solidFill>
              </a:rPr>
              <a:t> das diferenças entre a produção de cada dia e a média diária de produção.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662622"/>
      </p:ext>
    </p:extLst>
  </p:cSld>
  <p:clrMapOvr>
    <a:masterClrMapping/>
  </p:clrMapOvr>
</p:sld>
</file>

<file path=ppt/theme/theme1.xml><?xml version="1.0" encoding="utf-8"?>
<a:theme xmlns:a="http://schemas.openxmlformats.org/drawingml/2006/main" name="Novo Padrão PET">
  <a:themeElements>
    <a:clrScheme name="PET">
      <a:dk1>
        <a:srgbClr val="860000"/>
      </a:dk1>
      <a:lt1>
        <a:srgbClr val="FFFFFF"/>
      </a:lt1>
      <a:dk2>
        <a:srgbClr val="000E2A"/>
      </a:dk2>
      <a:lt2>
        <a:srgbClr val="FFFFFF"/>
      </a:lt2>
      <a:accent1>
        <a:srgbClr val="000E2A"/>
      </a:accent1>
      <a:accent2>
        <a:srgbClr val="860000"/>
      </a:accent2>
      <a:accent3>
        <a:srgbClr val="03253B"/>
      </a:accent3>
      <a:accent4>
        <a:srgbClr val="290A04"/>
      </a:accent4>
      <a:accent5>
        <a:srgbClr val="00487E"/>
      </a:accent5>
      <a:accent6>
        <a:srgbClr val="920000"/>
      </a:accent6>
      <a:hlink>
        <a:srgbClr val="0070C0"/>
      </a:hlink>
      <a:folHlink>
        <a:srgbClr val="CC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486</Words>
  <Application>Microsoft Office PowerPoint</Application>
  <PresentationFormat>Widescreen</PresentationFormat>
  <Paragraphs>79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Montserrat</vt:lpstr>
      <vt:lpstr>Arial Black</vt:lpstr>
      <vt:lpstr>Arial</vt:lpstr>
      <vt:lpstr>Calibri</vt:lpstr>
      <vt:lpstr>Novo Padrão PET</vt:lpstr>
      <vt:lpstr>Apresentação do PowerPoint</vt:lpstr>
      <vt:lpstr>CONTEÚDO DA AULA</vt:lpstr>
      <vt:lpstr>CONTEÚDO DA AULA</vt:lpstr>
      <vt:lpstr>PROBLEMA 2</vt:lpstr>
      <vt:lpstr>PROBLEMA 2</vt:lpstr>
      <vt:lpstr>PROBLEMA 2</vt:lpstr>
      <vt:lpstr>PROBLEMA 2</vt:lpstr>
      <vt:lpstr>PROBLEMA 2</vt:lpstr>
      <vt:lpstr>PROBLEMA 2</vt:lpstr>
      <vt:lpstr>CURSO BÁSICO DE PLANILHA ELETRÔNICA</vt:lpstr>
      <vt:lpstr>PRÓXIMA AULA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Ricardo</dc:creator>
  <cp:lastModifiedBy>Raquel Tavares de Castro</cp:lastModifiedBy>
  <cp:revision>5</cp:revision>
  <dcterms:created xsi:type="dcterms:W3CDTF">2020-06-28T23:26:51Z</dcterms:created>
  <dcterms:modified xsi:type="dcterms:W3CDTF">2025-01-10T13:38:44Z</dcterms:modified>
</cp:coreProperties>
</file>