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76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5" r:id="rId17"/>
  </p:sldIdLst>
  <p:sldSz cx="12192000" cy="6858000"/>
  <p:notesSz cx="6858000" cy="9144000"/>
  <p:embeddedFontLst>
    <p:embeddedFont>
      <p:font typeface="Arial Black" panose="020B0A0402010202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vfgfh1UWmfywxnHWsz4q0MX/T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3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Principal">
  <p:cSld name="Capa Princip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ctrTitle"/>
          </p:nvPr>
        </p:nvSpPr>
        <p:spPr>
          <a:xfrm>
            <a:off x="5080000" y="2842418"/>
            <a:ext cx="5588000" cy="117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SzPts val="6000"/>
              <a:buFont typeface="Arial Black"/>
              <a:buNone/>
              <a:defRPr sz="6000">
                <a:solidFill>
                  <a:srgbClr val="86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ubTitle" idx="1"/>
          </p:nvPr>
        </p:nvSpPr>
        <p:spPr>
          <a:xfrm>
            <a:off x="5080000" y="4812529"/>
            <a:ext cx="558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2"/>
          </p:nvPr>
        </p:nvSpPr>
        <p:spPr>
          <a:xfrm>
            <a:off x="508001" y="1061403"/>
            <a:ext cx="3263900" cy="207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m">
  <p:cSld name="Texto e Image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7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7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7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7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7"/>
          <p:cNvSpPr txBox="1">
            <a:spLocks noGrp="1"/>
          </p:cNvSpPr>
          <p:nvPr>
            <p:ph type="body" idx="1"/>
          </p:nvPr>
        </p:nvSpPr>
        <p:spPr>
          <a:xfrm>
            <a:off x="635000" y="1238250"/>
            <a:ext cx="43942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>
            <a:spLocks noGrp="1"/>
          </p:cNvSpPr>
          <p:nvPr>
            <p:ph type="pic" idx="2"/>
          </p:nvPr>
        </p:nvSpPr>
        <p:spPr>
          <a:xfrm>
            <a:off x="5414963" y="1238250"/>
            <a:ext cx="6142037" cy="483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">
  <p:cSld name="Título e Tex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9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  <a:defRPr sz="2600">
                <a:solidFill>
                  <a:srgbClr val="000E2A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2000"/>
              <a:buNone/>
              <a:defRPr sz="2000">
                <a:solidFill>
                  <a:srgbClr val="AE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800"/>
              <a:buNone/>
              <a:defRPr sz="1800">
                <a:solidFill>
                  <a:srgbClr val="AE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9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9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9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9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921004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>
                <a:solidFill>
                  <a:srgbClr val="000E2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inal">
  <p:cSld name="Slide Fin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851400" y="6197600"/>
            <a:ext cx="2489200" cy="48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6042991" y="4998721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Secundária">
  <p:cSld name="Capa Secundária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22"/>
          <p:cNvGrpSpPr/>
          <p:nvPr/>
        </p:nvGrpSpPr>
        <p:grpSpPr>
          <a:xfrm>
            <a:off x="0" y="0"/>
            <a:ext cx="12191999" cy="6858000"/>
            <a:chOff x="1" y="0"/>
            <a:chExt cx="12191999" cy="6858000"/>
          </a:xfrm>
        </p:grpSpPr>
        <p:sp>
          <p:nvSpPr>
            <p:cNvPr id="41" name="Google Shape;41;p22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" name="Google Shape;42;p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60149" y="993774"/>
              <a:ext cx="4735058" cy="4870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22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705622" y="993774"/>
            <a:ext cx="10724378" cy="487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 Black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>
  <p:cSld name="Duas Partes de Conteúd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3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3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3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838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b="0">
                <a:latin typeface="Arial "/>
                <a:ea typeface="Arial "/>
                <a:cs typeface="Arial "/>
                <a:sym typeface="Arial 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 "/>
                <a:ea typeface="Arial "/>
                <a:cs typeface="Arial "/>
                <a:sym typeface="Arial 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6172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 "/>
                <a:ea typeface="Arial "/>
                <a:cs typeface="Arial "/>
                <a:sym typeface="Arial 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 de Conteúdos">
  <p:cSld name="Comparação de Conteúdo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4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4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4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4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4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839788" y="11582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839788" y="2148840"/>
            <a:ext cx="5157787" cy="404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 "/>
                <a:ea typeface="Arial "/>
                <a:cs typeface="Arial "/>
                <a:sym typeface="Arial 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 "/>
                <a:ea typeface="Arial "/>
                <a:cs typeface="Arial "/>
                <a:sym typeface="Arial 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 "/>
                <a:ea typeface="Arial "/>
                <a:cs typeface="Arial "/>
                <a:sym typeface="Arial 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 "/>
                <a:ea typeface="Arial "/>
                <a:cs typeface="Arial "/>
                <a:sym typeface="Arial 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 "/>
                <a:ea typeface="Arial "/>
                <a:cs typeface="Arial "/>
                <a:sym typeface="Arial 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3"/>
          </p:nvPr>
        </p:nvSpPr>
        <p:spPr>
          <a:xfrm>
            <a:off x="6172200" y="11582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4"/>
          </p:nvPr>
        </p:nvSpPr>
        <p:spPr>
          <a:xfrm>
            <a:off x="6172200" y="2148840"/>
            <a:ext cx="5183188" cy="404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 "/>
                <a:ea typeface="Arial "/>
                <a:cs typeface="Arial "/>
                <a:sym typeface="Arial 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 "/>
                <a:ea typeface="Arial "/>
                <a:cs typeface="Arial "/>
                <a:sym typeface="Arial 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 "/>
                <a:ea typeface="Arial "/>
                <a:cs typeface="Arial "/>
                <a:sym typeface="Arial 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 "/>
                <a:ea typeface="Arial "/>
                <a:cs typeface="Arial "/>
                <a:sym typeface="Arial 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 "/>
                <a:ea typeface="Arial "/>
                <a:cs typeface="Arial "/>
                <a:sym typeface="Arial 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5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5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5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5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Texto">
  <p:cSld name="Duas Partes de Tex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6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6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6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6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6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1"/>
          </p:nvPr>
        </p:nvSpPr>
        <p:spPr>
          <a:xfrm>
            <a:off x="635000" y="1238250"/>
            <a:ext cx="407924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2"/>
          </p:nvPr>
        </p:nvSpPr>
        <p:spPr>
          <a:xfrm>
            <a:off x="5039360" y="1238250"/>
            <a:ext cx="651764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288473"/>
            <a:ext cx="10515600" cy="488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14680" y="6385560"/>
            <a:ext cx="2500660" cy="4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5485750" y="2708627"/>
            <a:ext cx="55881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pt-BR" sz="4000">
                <a:latin typeface="Arial"/>
                <a:ea typeface="Arial"/>
                <a:cs typeface="Arial"/>
                <a:sym typeface="Arial"/>
              </a:rPr>
              <a:t>Curso Básico e Intermediário para Planilhas Eletrônicas</a:t>
            </a:r>
            <a:endParaRPr/>
          </a:p>
        </p:txBody>
      </p:sp>
      <p:sp>
        <p:nvSpPr>
          <p:cNvPr id="115" name="Google Shape;115;p1"/>
          <p:cNvSpPr txBox="1">
            <a:spLocks noGrp="1"/>
          </p:cNvSpPr>
          <p:nvPr>
            <p:ph type="body" idx="2"/>
          </p:nvPr>
        </p:nvSpPr>
        <p:spPr>
          <a:xfrm>
            <a:off x="508000" y="1061403"/>
            <a:ext cx="3416885" cy="207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8000"/>
              <a:buNone/>
            </a:pPr>
            <a:r>
              <a:rPr lang="pt-BR" sz="8000" dirty="0"/>
              <a:t>AULA 11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body" idx="1"/>
          </p:nvPr>
        </p:nvSpPr>
        <p:spPr>
          <a:xfrm>
            <a:off x="831850" y="1439693"/>
            <a:ext cx="10515600" cy="464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Faça uma macro que organize as notas finais por ordem decrescente.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endParaRPr sz="320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Organize os dados classificando os cursos dos alunos em ordem alfabética e o número de matrícula  em ordem crescente. A classificação dos dados deverá ser feita de forma conjunta.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EXEMPLO 11.3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Filtro avançado;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Macros.</a:t>
            </a:r>
            <a:endParaRPr/>
          </a:p>
        </p:txBody>
      </p:sp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 dirty="0"/>
              <a:t>EXEMPLO 11.4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body" idx="1"/>
          </p:nvPr>
        </p:nvSpPr>
        <p:spPr>
          <a:xfrm>
            <a:off x="831850" y="1673157"/>
            <a:ext cx="10515600" cy="441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000"/>
              <a:buNone/>
            </a:pPr>
            <a:r>
              <a:rPr lang="pt-BR" sz="3000" dirty="0"/>
              <a:t>A empresa </a:t>
            </a:r>
            <a:r>
              <a:rPr lang="pt-BR" sz="3000" dirty="0" err="1"/>
              <a:t>Nok</a:t>
            </a:r>
            <a:r>
              <a:rPr lang="pt-BR" sz="3000" dirty="0"/>
              <a:t> realiza o controle de estoque de seus produtos e através da pasta de trabalho do Exemplo 11.4, é necessário realizar uma consulta rápida. A empresa deseja automatizar esse processo, de modo que ao pesquisar determinado produto, o Excel retorne as informações do produto. A pesquisa deverá ter como critérios: o código do produto, o nome e o tipo de periférico. Ao final da pesquisa, crie um botão que apague as informações contidas na tabela.</a:t>
            </a:r>
            <a:endParaRPr dirty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</a:pPr>
            <a:r>
              <a:rPr lang="pt-BR" sz="2800" dirty="0"/>
              <a:t>Desenvolva uma macro, utilizando filtro avançado que busque do estoque e apresente numa outra tabela resultados.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endParaRPr sz="3200" dirty="0"/>
          </a:p>
        </p:txBody>
      </p:sp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EXEMPLO 11.4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/>
              <a:t>A loja Yoná possui um sistema de pontos que podem ser trocados por prêmios.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/>
          </a:p>
        </p:txBody>
      </p:sp>
      <p:sp>
        <p:nvSpPr>
          <p:cNvPr id="195" name="Google Shape;195;p12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PROBLEMA 11.1</a:t>
            </a:r>
            <a:endParaRPr dirty="0"/>
          </a:p>
        </p:txBody>
      </p:sp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 l="38749" t="56370" r="24571" b="13104"/>
          <a:stretch/>
        </p:blipFill>
        <p:spPr>
          <a:xfrm>
            <a:off x="2074108" y="2326074"/>
            <a:ext cx="8043784" cy="3763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Os pontos são distribuídos de acordo com o tipo de produto comprado: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1000"/>
              <a:buFont typeface="Arial"/>
              <a:buNone/>
            </a:pPr>
            <a:endParaRPr sz="1000"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dk2"/>
                </a:solidFill>
              </a:rPr>
              <a:t>Produtos de cozinha: 5 pontos;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dk2"/>
                </a:solidFill>
              </a:rPr>
              <a:t>Produtos de limpeza: 5 pontos;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dk2"/>
                </a:solidFill>
              </a:rPr>
              <a:t>Produtos de decoração: 15 pontos;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dk2"/>
                </a:solidFill>
              </a:rPr>
              <a:t>Brinquedos: 25 pontos;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dk2"/>
                </a:solidFill>
              </a:rPr>
              <a:t>Eletrônicos: 40 pontos.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PROBLEMA 11.1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Roberto comprou 5 produtos de cozinha, 10 de limpeza, 5 de decoração, 2 brinquedos e 3 eletrônicos.</a:t>
            </a:r>
            <a:endParaRPr/>
          </a:p>
          <a:p>
            <a:pPr marL="457200" lvl="0" indent="-3937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1000"/>
              <a:buFont typeface="Arial"/>
              <a:buNone/>
            </a:pPr>
            <a:endParaRPr sz="1000"/>
          </a:p>
          <a:p>
            <a:pPr marL="914400" lvl="1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dk2"/>
                </a:solidFill>
              </a:rPr>
              <a:t>Quantos brinquedos Roberto deveria comprar para ganhar o aparelho de som?</a:t>
            </a:r>
            <a:endParaRPr/>
          </a:p>
          <a:p>
            <a:pPr marL="914400" lvl="1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dk2"/>
                </a:solidFill>
              </a:rPr>
              <a:t>Mostre o resultado em forma de botão (macros).</a:t>
            </a:r>
            <a:endParaRPr/>
          </a:p>
          <a:p>
            <a:pPr marL="914400" lvl="1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dk2"/>
                </a:solidFill>
              </a:rPr>
              <a:t>Faça um botão que retorne a condição inicial.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PROBLEMA 11.1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7"/>
          <p:cNvSpPr txBox="1">
            <a:spLocks noGrp="1"/>
          </p:cNvSpPr>
          <p:nvPr>
            <p:ph type="body" idx="1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dirty="0"/>
              <a:t>Igor Oliveira</a:t>
            </a:r>
            <a:endParaRPr dirty="0"/>
          </a:p>
        </p:txBody>
      </p:sp>
      <p:sp>
        <p:nvSpPr>
          <p:cNvPr id="388" name="Google Shape;388;p27"/>
          <p:cNvSpPr txBox="1">
            <a:spLocks noGrp="1"/>
          </p:cNvSpPr>
          <p:nvPr>
            <p:ph type="body" idx="2"/>
          </p:nvPr>
        </p:nvSpPr>
        <p:spPr>
          <a:xfrm>
            <a:off x="6042991" y="4998721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dirty="0"/>
              <a:t>Curso Básico e Intermediário para Planilhas Eletrônicas</a:t>
            </a:r>
            <a:endParaRPr dirty="0"/>
          </a:p>
        </p:txBody>
      </p:sp>
      <p:sp>
        <p:nvSpPr>
          <p:cNvPr id="389" name="Google Shape;389;p27"/>
          <p:cNvSpPr txBox="1">
            <a:spLocks noGrp="1"/>
          </p:cNvSpPr>
          <p:nvPr>
            <p:ph type="sldNum" idx="4294967295"/>
          </p:nvPr>
        </p:nvSpPr>
        <p:spPr>
          <a:xfrm>
            <a:off x="11557000" y="6384925"/>
            <a:ext cx="635000" cy="39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390" name="Google Shape;390;p27"/>
          <p:cNvSpPr/>
          <p:nvPr/>
        </p:nvSpPr>
        <p:spPr>
          <a:xfrm>
            <a:off x="7850035" y="1193799"/>
            <a:ext cx="868296" cy="1565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7"/>
          <p:cNvSpPr/>
          <p:nvPr/>
        </p:nvSpPr>
        <p:spPr>
          <a:xfrm>
            <a:off x="7768113" y="1355144"/>
            <a:ext cx="91441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8000" b="1" dirty="0">
                <a:solidFill>
                  <a:schemeClr val="lt2"/>
                </a:solidFill>
              </a:rPr>
              <a:t>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chemeClr val="accent1"/>
                </a:solidFill>
              </a:rPr>
              <a:t>Hiperlink;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None/>
            </a:pPr>
            <a:endParaRPr sz="3600">
              <a:solidFill>
                <a:schemeClr val="accent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chemeClr val="accent1"/>
                </a:solidFill>
              </a:rPr>
              <a:t>Introdução às Macros.</a:t>
            </a:r>
            <a:endParaRPr/>
          </a:p>
        </p:txBody>
      </p:sp>
      <p:sp>
        <p:nvSpPr>
          <p:cNvPr id="123" name="Google Shape;123;p2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CONTEÚDO DA AULA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Hiperlink.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 dirty="0"/>
              <a:t>EXEMPLO 11.1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831850" y="1873405"/>
            <a:ext cx="10515600" cy="421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 dirty="0"/>
              <a:t>Kelly, uma revendedora ANON, possui uma planilha onde realiza o controle de suas vendas. </a:t>
            </a:r>
            <a:endParaRPr dirty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 dirty="0"/>
              <a:t>Note que o painel do Exemplo 11.1 apresenta um botão para ir para a planilha estoque. Automatize este processo utilizando a ferramenta hiperlink.</a:t>
            </a:r>
            <a:endParaRPr dirty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 dirty="0"/>
              <a:t>Crie um botão no painel e atribua um hiperlink que direcione para a planilha clientes. Logo em seguida, crie um botão que retorne ao painel.</a:t>
            </a:r>
            <a:endParaRPr dirty="0"/>
          </a:p>
          <a:p>
            <a:pPr marL="457200" lvl="0" indent="-254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None/>
            </a:pPr>
            <a:endParaRPr sz="3200" dirty="0"/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Font typeface="Arial"/>
              <a:buNone/>
            </a:pPr>
            <a:endParaRPr dirty="0"/>
          </a:p>
        </p:txBody>
      </p: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EXEMPLO 11.1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Atingir Metas;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Macros.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 dirty="0"/>
              <a:t>EXEMPLO 11.2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831850" y="1026942"/>
            <a:ext cx="10515600" cy="506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600" dirty="0"/>
              <a:t>Macros no Excel são sequências de comandos automatizadas que executam tarefas repetitivas com apenas um clique, utilizando a linguagem VBA (Visual Basic for </a:t>
            </a:r>
            <a:r>
              <a:rPr lang="pt-BR" sz="3600" dirty="0" err="1"/>
              <a:t>Applications</a:t>
            </a:r>
            <a:r>
              <a:rPr lang="pt-BR" sz="3600" dirty="0"/>
              <a:t>).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600" dirty="0"/>
              <a:t>A importância das macros está em economizar tempo, reduzir erros humanos e otimizar o fluxo de trabalho, sendo especialmente úteis em tarefas rotineiras e em análise de grandes volumes de dados.</a:t>
            </a:r>
            <a:endParaRPr sz="3600" dirty="0"/>
          </a:p>
        </p:txBody>
      </p:sp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MACROS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172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 dirty="0"/>
              <a:t>A nota de Física de uma determinada turma é distribuída da seguinte forma: um trabalho em grupo (20% da nota), um relatório (30% da nota) e uma prova (50% da nota). Faça macros que deem ao usuário da planilha os valores das notas para as situações abaixo:</a:t>
            </a:r>
            <a:endParaRPr dirty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 dirty="0"/>
              <a:t>As notas de Ana foram: 6,5 no trabalho em grupo e 1,0 no relatório. Qual deve ser sua nota na prova para que consiga ter 6,0 como nota final?</a:t>
            </a:r>
            <a:endParaRPr dirty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 dirty="0"/>
              <a:t>Caso a nota da prova de Ana seja 5,0, qual deveria ser a nota do relatório para que a nota final seja 6,0?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 dirty="0"/>
          </a:p>
        </p:txBody>
      </p:sp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EXEMPLO 11.2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Média;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Função SE E;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Classificar;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Macros.</a:t>
            </a:r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 dirty="0"/>
              <a:t>EXEMPLO 11.3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831850" y="1498059"/>
            <a:ext cx="10515600" cy="45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/>
              <a:t>A professora Jaqueline Brandão dispõe de uma planilha com dados de seus alunos.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dk2"/>
                </a:solidFill>
              </a:rPr>
              <a:t>Obtenha a nota final dos alunos, que é calculada pela média simples das notas 1 e 2.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dk2"/>
                </a:solidFill>
              </a:rPr>
              <a:t>Determine a situação de cada aluno: o(a) aluno(a) será aprovado(a) se a nota for igual ou superior a 6,0 e se sua frequência for igual ou superior a 75%. Se ele(a) não cumprir essas condições, será reprovado(a).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EXEMPLO 11.3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vo Padrão PET">
  <a:themeElements>
    <a:clrScheme name="PET">
      <a:dk1>
        <a:srgbClr val="860000"/>
      </a:dk1>
      <a:lt1>
        <a:srgbClr val="FFFFFF"/>
      </a:lt1>
      <a:dk2>
        <a:srgbClr val="000E2A"/>
      </a:dk2>
      <a:lt2>
        <a:srgbClr val="FFFFFF"/>
      </a:lt2>
      <a:accent1>
        <a:srgbClr val="000E2A"/>
      </a:accent1>
      <a:accent2>
        <a:srgbClr val="860000"/>
      </a:accent2>
      <a:accent3>
        <a:srgbClr val="03253B"/>
      </a:accent3>
      <a:accent4>
        <a:srgbClr val="290A04"/>
      </a:accent4>
      <a:accent5>
        <a:srgbClr val="00487E"/>
      </a:accent5>
      <a:accent6>
        <a:srgbClr val="920000"/>
      </a:accent6>
      <a:hlink>
        <a:srgbClr val="0070C0"/>
      </a:hlink>
      <a:folHlink>
        <a:srgbClr val="CC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673</Words>
  <Application>Microsoft Office PowerPoint</Application>
  <PresentationFormat>Widescreen</PresentationFormat>
  <Paragraphs>65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Calibri</vt:lpstr>
      <vt:lpstr>Arial</vt:lpstr>
      <vt:lpstr>Arial Black</vt:lpstr>
      <vt:lpstr>Arial </vt:lpstr>
      <vt:lpstr>Montserrat</vt:lpstr>
      <vt:lpstr>Novo Padrão PET</vt:lpstr>
      <vt:lpstr>Apresentação do PowerPoint</vt:lpstr>
      <vt:lpstr>CONTEÚDO DA AULA</vt:lpstr>
      <vt:lpstr>EXEMPLO 11.1</vt:lpstr>
      <vt:lpstr>EXEMPLO 11.1</vt:lpstr>
      <vt:lpstr>EXEMPLO 11.2</vt:lpstr>
      <vt:lpstr>MACROS</vt:lpstr>
      <vt:lpstr>EXEMPLO 11.2</vt:lpstr>
      <vt:lpstr>EXEMPLO 11.3</vt:lpstr>
      <vt:lpstr>EXEMPLO 11.3</vt:lpstr>
      <vt:lpstr>EXEMPLO 11.3</vt:lpstr>
      <vt:lpstr>EXEMPLO 11.4</vt:lpstr>
      <vt:lpstr>EXEMPLO 11.4</vt:lpstr>
      <vt:lpstr>PROBLEMA 11.1</vt:lpstr>
      <vt:lpstr>PROBLEMA 11.1</vt:lpstr>
      <vt:lpstr>PROBLEMA 11.1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PGYO46</dc:title>
  <dc:creator>Anderson Rebelo</dc:creator>
  <cp:lastModifiedBy>Igor Garcia</cp:lastModifiedBy>
  <cp:revision>4</cp:revision>
  <dcterms:created xsi:type="dcterms:W3CDTF">2020-06-28T23:26:51Z</dcterms:created>
  <dcterms:modified xsi:type="dcterms:W3CDTF">2024-12-19T23:00:44Z</dcterms:modified>
</cp:coreProperties>
</file>