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6858000" cx="12192000"/>
  <p:notesSz cx="6858000" cy="9144000"/>
  <p:embeddedFontLst>
    <p:embeddedFont>
      <p:font typeface="Montserrat"/>
      <p:regular r:id="rId36"/>
      <p:bold r:id="rId37"/>
      <p:italic r:id="rId38"/>
      <p:boldItalic r:id="rId39"/>
    </p:embeddedFont>
    <p:embeddedFont>
      <p:font typeface="Arial Black"/>
      <p:regular r:id="rId40"/>
    </p:embeddedFont>
    <p:embeddedFont>
      <p:font typeface="Century Gothic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45" roundtripDataSignature="AMtx7mgJb7kfPpvX0ILHYvA+b7yy+YvU5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ArialBlack-regular.fntdata"/><Relationship Id="rId20" Type="http://schemas.openxmlformats.org/officeDocument/2006/relationships/slide" Target="slides/slide15.xml"/><Relationship Id="rId42" Type="http://schemas.openxmlformats.org/officeDocument/2006/relationships/font" Target="fonts/CenturyGothic-bold.fntdata"/><Relationship Id="rId41" Type="http://schemas.openxmlformats.org/officeDocument/2006/relationships/font" Target="fonts/CenturyGothic-regular.fntdata"/><Relationship Id="rId22" Type="http://schemas.openxmlformats.org/officeDocument/2006/relationships/slide" Target="slides/slide17.xml"/><Relationship Id="rId44" Type="http://schemas.openxmlformats.org/officeDocument/2006/relationships/font" Target="fonts/CenturyGothic-boldItalic.fntdata"/><Relationship Id="rId21" Type="http://schemas.openxmlformats.org/officeDocument/2006/relationships/slide" Target="slides/slide16.xml"/><Relationship Id="rId43" Type="http://schemas.openxmlformats.org/officeDocument/2006/relationships/font" Target="fonts/CenturyGothic-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Montserrat-bold.fntdata"/><Relationship Id="rId14" Type="http://schemas.openxmlformats.org/officeDocument/2006/relationships/slide" Target="slides/slide9.xml"/><Relationship Id="rId36" Type="http://schemas.openxmlformats.org/officeDocument/2006/relationships/font" Target="fonts/Montserrat-regular.fntdata"/><Relationship Id="rId17" Type="http://schemas.openxmlformats.org/officeDocument/2006/relationships/slide" Target="slides/slide12.xml"/><Relationship Id="rId39" Type="http://schemas.openxmlformats.org/officeDocument/2006/relationships/font" Target="fonts/Montserrat-boldItalic.fntdata"/><Relationship Id="rId16" Type="http://schemas.openxmlformats.org/officeDocument/2006/relationships/slide" Target="slides/slide11.xml"/><Relationship Id="rId38" Type="http://schemas.openxmlformats.org/officeDocument/2006/relationships/font" Target="fonts/Montserrat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" name="Google Shape;112;p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3" name="Google Shape;183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1" name="Google Shape;191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9" name="Google Shape;199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7" name="Google Shape;207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5" name="Google Shape;215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3" name="Google Shape;223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1" name="Google Shape;231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9" name="Google Shape;239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7" name="Google Shape;247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4" name="Google Shape;254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5" name="Google Shape;255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" name="Google Shape;11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3" name="Google Shape;263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1" name="Google Shape;271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8" name="Google Shape;278;p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9" name="Google Shape;279;p5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6" name="Google Shape;286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3" name="Google Shape;293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0" name="Google Shape;300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7" name="Google Shape;307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8" name="Google Shape;308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4" name="Google Shape;314;p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2" name="Google Shape;322;p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9" name="Google Shape;329;p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7" name="Google Shape;127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6" name="Google Shape;336;p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6" name="Google Shape;136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" name="Google Shape;144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" name="Google Shape;15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" name="Google Shape;15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" name="Google Shape;167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5" name="Google Shape;175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a Principal">
  <p:cSld name="Capa Principal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 txBox="1"/>
          <p:nvPr>
            <p:ph type="ctrTitle"/>
          </p:nvPr>
        </p:nvSpPr>
        <p:spPr>
          <a:xfrm>
            <a:off x="5080000" y="2842418"/>
            <a:ext cx="5588000" cy="11731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60000"/>
              </a:buClr>
              <a:buSzPts val="6000"/>
              <a:buFont typeface="Arial Black"/>
              <a:buNone/>
              <a:defRPr sz="6000">
                <a:solidFill>
                  <a:srgbClr val="86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9"/>
          <p:cNvSpPr txBox="1"/>
          <p:nvPr>
            <p:ph idx="1" type="subTitle"/>
          </p:nvPr>
        </p:nvSpPr>
        <p:spPr>
          <a:xfrm>
            <a:off x="5080000" y="4812529"/>
            <a:ext cx="558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7" name="Google Shape;17;p29"/>
          <p:cNvSpPr txBox="1"/>
          <p:nvPr>
            <p:ph idx="2" type="body"/>
          </p:nvPr>
        </p:nvSpPr>
        <p:spPr>
          <a:xfrm>
            <a:off x="508001" y="1061403"/>
            <a:ext cx="3263900" cy="2078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3000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Imagem">
  <p:cSld name="Texto e Imagem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8"/>
          <p:cNvSpPr/>
          <p:nvPr/>
        </p:nvSpPr>
        <p:spPr>
          <a:xfrm rot="-527866">
            <a:off x="12168814" y="6291646"/>
            <a:ext cx="33953" cy="124573"/>
          </a:xfrm>
          <a:custGeom>
            <a:rect b="b" l="l" r="r" t="t"/>
            <a:pathLst>
              <a:path extrusionOk="0" h="124573" w="33953">
                <a:moveTo>
                  <a:pt x="0" y="1821"/>
                </a:moveTo>
                <a:lnTo>
                  <a:pt x="33953" y="0"/>
                </a:lnTo>
                <a:lnTo>
                  <a:pt x="9327" y="124573"/>
                </a:lnTo>
                <a:lnTo>
                  <a:pt x="0" y="122976"/>
                </a:lnTo>
                <a:lnTo>
                  <a:pt x="0" y="1821"/>
                </a:lnTo>
                <a:close/>
              </a:path>
            </a:pathLst>
          </a:custGeom>
          <a:solidFill>
            <a:srgbClr val="000E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38"/>
          <p:cNvSpPr/>
          <p:nvPr/>
        </p:nvSpPr>
        <p:spPr>
          <a:xfrm flipH="1" rot="10800000">
            <a:off x="-7146" y="2380"/>
            <a:ext cx="288133" cy="1472701"/>
          </a:xfrm>
          <a:custGeom>
            <a:rect b="b" l="l" r="r" t="t"/>
            <a:pathLst>
              <a:path extrusionOk="0" h="1472701" w="288133">
                <a:moveTo>
                  <a:pt x="0" y="1472701"/>
                </a:moveTo>
                <a:cubicBezTo>
                  <a:pt x="2380" y="981801"/>
                  <a:pt x="4759" y="490900"/>
                  <a:pt x="7139" y="0"/>
                </a:cubicBezTo>
                <a:cubicBezTo>
                  <a:pt x="134141" y="476612"/>
                  <a:pt x="194468" y="981800"/>
                  <a:pt x="288133" y="1472700"/>
                </a:cubicBezTo>
                <a:lnTo>
                  <a:pt x="0" y="14727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38"/>
          <p:cNvSpPr txBox="1"/>
          <p:nvPr>
            <p:ph idx="10" type="dt"/>
          </p:nvPr>
        </p:nvSpPr>
        <p:spPr>
          <a:xfrm>
            <a:off x="635000" y="6377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8"/>
          <p:cNvSpPr txBox="1"/>
          <p:nvPr>
            <p:ph idx="12" type="sldNum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02" name="Google Shape;102;p38"/>
          <p:cNvSpPr txBox="1"/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38"/>
          <p:cNvSpPr/>
          <p:nvPr/>
        </p:nvSpPr>
        <p:spPr>
          <a:xfrm>
            <a:off x="-7147" y="0"/>
            <a:ext cx="1219914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8"/>
          <p:cNvSpPr/>
          <p:nvPr/>
        </p:nvSpPr>
        <p:spPr>
          <a:xfrm flipH="1" rot="10800000">
            <a:off x="12039600" y="0"/>
            <a:ext cx="152400" cy="966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38"/>
          <p:cNvPicPr preferRelativeResize="0"/>
          <p:nvPr/>
        </p:nvPicPr>
        <p:blipFill rotWithShape="1">
          <a:blip r:embed="rId2">
            <a:alphaModFix/>
          </a:blip>
          <a:srcRect b="36395" l="0" r="0" t="0"/>
          <a:stretch/>
        </p:blipFill>
        <p:spPr>
          <a:xfrm>
            <a:off x="-7147" y="6687383"/>
            <a:ext cx="249958" cy="170617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8"/>
          <p:cNvSpPr/>
          <p:nvPr/>
        </p:nvSpPr>
        <p:spPr>
          <a:xfrm>
            <a:off x="-7146" y="6809901"/>
            <a:ext cx="12199146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8"/>
          <p:cNvSpPr/>
          <p:nvPr/>
        </p:nvSpPr>
        <p:spPr>
          <a:xfrm>
            <a:off x="12157098" y="6298408"/>
            <a:ext cx="36000" cy="557212"/>
          </a:xfrm>
          <a:prstGeom prst="rect">
            <a:avLst/>
          </a:prstGeom>
          <a:solidFill>
            <a:srgbClr val="000E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8"/>
          <p:cNvSpPr txBox="1"/>
          <p:nvPr>
            <p:ph idx="1" type="body"/>
          </p:nvPr>
        </p:nvSpPr>
        <p:spPr>
          <a:xfrm>
            <a:off x="635000" y="1238250"/>
            <a:ext cx="4394200" cy="48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38"/>
          <p:cNvSpPr/>
          <p:nvPr>
            <p:ph idx="2" type="pic"/>
          </p:nvPr>
        </p:nvSpPr>
        <p:spPr>
          <a:xfrm>
            <a:off x="5414963" y="1238250"/>
            <a:ext cx="6142037" cy="4838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">
  <p:cSld name="Título e Texto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0"/>
          <p:cNvSpPr/>
          <p:nvPr/>
        </p:nvSpPr>
        <p:spPr>
          <a:xfrm rot="-527866">
            <a:off x="12168814" y="6291646"/>
            <a:ext cx="33953" cy="124573"/>
          </a:xfrm>
          <a:custGeom>
            <a:rect b="b" l="l" r="r" t="t"/>
            <a:pathLst>
              <a:path extrusionOk="0" h="124573" w="33953">
                <a:moveTo>
                  <a:pt x="0" y="1821"/>
                </a:moveTo>
                <a:lnTo>
                  <a:pt x="33953" y="0"/>
                </a:lnTo>
                <a:lnTo>
                  <a:pt x="9327" y="124573"/>
                </a:lnTo>
                <a:lnTo>
                  <a:pt x="0" y="122976"/>
                </a:lnTo>
                <a:lnTo>
                  <a:pt x="0" y="1821"/>
                </a:lnTo>
                <a:close/>
              </a:path>
            </a:pathLst>
          </a:custGeom>
          <a:solidFill>
            <a:srgbClr val="000E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0"/>
          <p:cNvSpPr/>
          <p:nvPr/>
        </p:nvSpPr>
        <p:spPr>
          <a:xfrm flipH="1" rot="10800000">
            <a:off x="-7146" y="2380"/>
            <a:ext cx="288133" cy="1472701"/>
          </a:xfrm>
          <a:custGeom>
            <a:rect b="b" l="l" r="r" t="t"/>
            <a:pathLst>
              <a:path extrusionOk="0" h="1472701" w="288133">
                <a:moveTo>
                  <a:pt x="0" y="1472701"/>
                </a:moveTo>
                <a:cubicBezTo>
                  <a:pt x="2380" y="981801"/>
                  <a:pt x="4759" y="490900"/>
                  <a:pt x="7139" y="0"/>
                </a:cubicBezTo>
                <a:cubicBezTo>
                  <a:pt x="134141" y="476612"/>
                  <a:pt x="194468" y="981800"/>
                  <a:pt x="288133" y="1472700"/>
                </a:cubicBezTo>
                <a:lnTo>
                  <a:pt x="0" y="14727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0"/>
          <p:cNvSpPr txBox="1"/>
          <p:nvPr>
            <p:ph idx="1" type="body"/>
          </p:nvPr>
        </p:nvSpPr>
        <p:spPr>
          <a:xfrm>
            <a:off x="831850" y="1219201"/>
            <a:ext cx="10515600" cy="487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600"/>
              <a:buNone/>
              <a:defRPr sz="2600">
                <a:solidFill>
                  <a:srgbClr val="000E2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E8888"/>
              </a:buClr>
              <a:buSzPts val="2000"/>
              <a:buNone/>
              <a:defRPr sz="2000">
                <a:solidFill>
                  <a:srgbClr val="AE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E8888"/>
              </a:buClr>
              <a:buSzPts val="1800"/>
              <a:buNone/>
              <a:defRPr sz="1800">
                <a:solidFill>
                  <a:srgbClr val="AE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E8888"/>
              </a:buClr>
              <a:buSzPts val="1600"/>
              <a:buNone/>
              <a:defRPr sz="1600">
                <a:solidFill>
                  <a:srgbClr val="AE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E8888"/>
              </a:buClr>
              <a:buSzPts val="1600"/>
              <a:buNone/>
              <a:defRPr sz="1600">
                <a:solidFill>
                  <a:srgbClr val="AE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E8888"/>
              </a:buClr>
              <a:buSzPts val="1600"/>
              <a:buNone/>
              <a:defRPr sz="1600">
                <a:solidFill>
                  <a:srgbClr val="AE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E8888"/>
              </a:buClr>
              <a:buSzPts val="1600"/>
              <a:buNone/>
              <a:defRPr sz="1600">
                <a:solidFill>
                  <a:srgbClr val="AE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E8888"/>
              </a:buClr>
              <a:buSzPts val="1600"/>
              <a:buNone/>
              <a:defRPr sz="1600">
                <a:solidFill>
                  <a:srgbClr val="AE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E8888"/>
              </a:buClr>
              <a:buSzPts val="1600"/>
              <a:buNone/>
              <a:defRPr sz="1600">
                <a:solidFill>
                  <a:srgbClr val="AE8888"/>
                </a:solidFill>
              </a:defRPr>
            </a:lvl9pPr>
          </a:lstStyle>
          <a:p/>
        </p:txBody>
      </p:sp>
      <p:sp>
        <p:nvSpPr>
          <p:cNvPr id="22" name="Google Shape;22;p30"/>
          <p:cNvSpPr txBox="1"/>
          <p:nvPr>
            <p:ph idx="10" type="dt"/>
          </p:nvPr>
        </p:nvSpPr>
        <p:spPr>
          <a:xfrm>
            <a:off x="635000" y="6377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0"/>
          <p:cNvSpPr txBox="1"/>
          <p:nvPr>
            <p:ph idx="12" type="sldNum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4" name="Google Shape;24;p30"/>
          <p:cNvSpPr txBox="1"/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0"/>
          <p:cNvSpPr/>
          <p:nvPr/>
        </p:nvSpPr>
        <p:spPr>
          <a:xfrm>
            <a:off x="-7147" y="0"/>
            <a:ext cx="1219914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0"/>
          <p:cNvSpPr/>
          <p:nvPr/>
        </p:nvSpPr>
        <p:spPr>
          <a:xfrm flipH="1" rot="10800000">
            <a:off x="12039600" y="0"/>
            <a:ext cx="152400" cy="966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Google Shape;27;p30"/>
          <p:cNvPicPr preferRelativeResize="0"/>
          <p:nvPr/>
        </p:nvPicPr>
        <p:blipFill rotWithShape="1">
          <a:blip r:embed="rId2">
            <a:alphaModFix/>
          </a:blip>
          <a:srcRect b="36395" l="0" r="0" t="0"/>
          <a:stretch/>
        </p:blipFill>
        <p:spPr>
          <a:xfrm>
            <a:off x="-7147" y="6687383"/>
            <a:ext cx="249958" cy="170617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0"/>
          <p:cNvSpPr/>
          <p:nvPr/>
        </p:nvSpPr>
        <p:spPr>
          <a:xfrm>
            <a:off x="-7146" y="6809901"/>
            <a:ext cx="12199146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30"/>
          <p:cNvSpPr/>
          <p:nvPr/>
        </p:nvSpPr>
        <p:spPr>
          <a:xfrm>
            <a:off x="12157098" y="6298408"/>
            <a:ext cx="36000" cy="557212"/>
          </a:xfrm>
          <a:prstGeom prst="rect">
            <a:avLst/>
          </a:prstGeom>
          <a:solidFill>
            <a:srgbClr val="000E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1"/>
          <p:cNvSpPr txBox="1"/>
          <p:nvPr>
            <p:ph idx="1" type="body"/>
          </p:nvPr>
        </p:nvSpPr>
        <p:spPr>
          <a:xfrm>
            <a:off x="4978400" y="1110343"/>
            <a:ext cx="6375400" cy="46402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8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31"/>
          <p:cNvSpPr txBox="1"/>
          <p:nvPr>
            <p:ph idx="10" type="dt"/>
          </p:nvPr>
        </p:nvSpPr>
        <p:spPr>
          <a:xfrm>
            <a:off x="9210040" y="136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900">
                <a:solidFill>
                  <a:srgbClr val="000E2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1"/>
          <p:cNvSpPr txBox="1"/>
          <p:nvPr>
            <p:ph idx="12" type="sldNum"/>
          </p:nvPr>
        </p:nvSpPr>
        <p:spPr>
          <a:xfrm>
            <a:off x="218440" y="6258560"/>
            <a:ext cx="675640" cy="4019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34" name="Google Shape;34;p31"/>
          <p:cNvSpPr txBox="1"/>
          <p:nvPr>
            <p:ph type="title"/>
          </p:nvPr>
        </p:nvSpPr>
        <p:spPr>
          <a:xfrm>
            <a:off x="736600" y="1110343"/>
            <a:ext cx="3937000" cy="46402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Black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Final">
  <p:cSld name="Slide Final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2"/>
          <p:cNvSpPr txBox="1"/>
          <p:nvPr>
            <p:ph idx="10" type="dt"/>
          </p:nvPr>
        </p:nvSpPr>
        <p:spPr>
          <a:xfrm>
            <a:off x="4851400" y="6197600"/>
            <a:ext cx="2489200" cy="483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2"/>
          <p:cNvSpPr txBox="1"/>
          <p:nvPr>
            <p:ph idx="1" type="body"/>
          </p:nvPr>
        </p:nvSpPr>
        <p:spPr>
          <a:xfrm>
            <a:off x="2534920" y="4998721"/>
            <a:ext cx="3561080" cy="665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32"/>
          <p:cNvSpPr txBox="1"/>
          <p:nvPr>
            <p:ph idx="2" type="body"/>
          </p:nvPr>
        </p:nvSpPr>
        <p:spPr>
          <a:xfrm>
            <a:off x="6042991" y="4998721"/>
            <a:ext cx="3614089" cy="665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a Secundária">
  <p:cSld name="Capa Secundária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3"/>
          <p:cNvGrpSpPr/>
          <p:nvPr/>
        </p:nvGrpSpPr>
        <p:grpSpPr>
          <a:xfrm>
            <a:off x="0" y="0"/>
            <a:ext cx="12191999" cy="6858000"/>
            <a:chOff x="1" y="0"/>
            <a:chExt cx="12191999" cy="6858000"/>
          </a:xfrm>
        </p:grpSpPr>
        <p:sp>
          <p:nvSpPr>
            <p:cNvPr id="41" name="Google Shape;41;p33"/>
            <p:cNvSpPr/>
            <p:nvPr/>
          </p:nvSpPr>
          <p:spPr>
            <a:xfrm>
              <a:off x="1" y="0"/>
              <a:ext cx="12191999" cy="685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2" name="Google Shape;42;p3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5560149" y="993774"/>
              <a:ext cx="4735058" cy="48704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" name="Google Shape;43;p33"/>
            <p:cNvSpPr/>
            <p:nvPr/>
          </p:nvSpPr>
          <p:spPr>
            <a:xfrm>
              <a:off x="1" y="0"/>
              <a:ext cx="12191999" cy="6858000"/>
            </a:xfrm>
            <a:prstGeom prst="rect">
              <a:avLst/>
            </a:prstGeom>
            <a:solidFill>
              <a:schemeClr val="lt1">
                <a:alpha val="74117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" name="Google Shape;44;p33"/>
          <p:cNvSpPr txBox="1"/>
          <p:nvPr>
            <p:ph type="title"/>
          </p:nvPr>
        </p:nvSpPr>
        <p:spPr>
          <a:xfrm>
            <a:off x="705622" y="993774"/>
            <a:ext cx="10724378" cy="48704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 Black"/>
              <a:buNone/>
              <a:defRPr sz="5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>
  <p:cSld name="Duas Partes de Conteúdo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4"/>
          <p:cNvSpPr/>
          <p:nvPr/>
        </p:nvSpPr>
        <p:spPr>
          <a:xfrm rot="-527866">
            <a:off x="12168814" y="6291646"/>
            <a:ext cx="33953" cy="124573"/>
          </a:xfrm>
          <a:custGeom>
            <a:rect b="b" l="l" r="r" t="t"/>
            <a:pathLst>
              <a:path extrusionOk="0" h="124573" w="33953">
                <a:moveTo>
                  <a:pt x="0" y="1821"/>
                </a:moveTo>
                <a:lnTo>
                  <a:pt x="33953" y="0"/>
                </a:lnTo>
                <a:lnTo>
                  <a:pt x="9327" y="124573"/>
                </a:lnTo>
                <a:lnTo>
                  <a:pt x="0" y="122976"/>
                </a:lnTo>
                <a:lnTo>
                  <a:pt x="0" y="1821"/>
                </a:lnTo>
                <a:close/>
              </a:path>
            </a:pathLst>
          </a:custGeom>
          <a:solidFill>
            <a:srgbClr val="000E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34"/>
          <p:cNvSpPr/>
          <p:nvPr/>
        </p:nvSpPr>
        <p:spPr>
          <a:xfrm flipH="1" rot="10800000">
            <a:off x="-7146" y="2380"/>
            <a:ext cx="288133" cy="1472701"/>
          </a:xfrm>
          <a:custGeom>
            <a:rect b="b" l="l" r="r" t="t"/>
            <a:pathLst>
              <a:path extrusionOk="0" h="1472701" w="288133">
                <a:moveTo>
                  <a:pt x="0" y="1472701"/>
                </a:moveTo>
                <a:cubicBezTo>
                  <a:pt x="2380" y="981801"/>
                  <a:pt x="4759" y="490900"/>
                  <a:pt x="7139" y="0"/>
                </a:cubicBezTo>
                <a:cubicBezTo>
                  <a:pt x="134141" y="476612"/>
                  <a:pt x="194468" y="981800"/>
                  <a:pt x="288133" y="1472700"/>
                </a:cubicBezTo>
                <a:lnTo>
                  <a:pt x="0" y="14727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34"/>
          <p:cNvSpPr txBox="1"/>
          <p:nvPr>
            <p:ph idx="10" type="dt"/>
          </p:nvPr>
        </p:nvSpPr>
        <p:spPr>
          <a:xfrm>
            <a:off x="635000" y="6377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4"/>
          <p:cNvSpPr txBox="1"/>
          <p:nvPr>
            <p:ph idx="12" type="sldNum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50" name="Google Shape;50;p34"/>
          <p:cNvSpPr txBox="1"/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4"/>
          <p:cNvSpPr/>
          <p:nvPr/>
        </p:nvSpPr>
        <p:spPr>
          <a:xfrm>
            <a:off x="-7147" y="0"/>
            <a:ext cx="1219914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34"/>
          <p:cNvSpPr/>
          <p:nvPr/>
        </p:nvSpPr>
        <p:spPr>
          <a:xfrm flipH="1" rot="10800000">
            <a:off x="12039600" y="0"/>
            <a:ext cx="152400" cy="966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34"/>
          <p:cNvPicPr preferRelativeResize="0"/>
          <p:nvPr/>
        </p:nvPicPr>
        <p:blipFill rotWithShape="1">
          <a:blip r:embed="rId2">
            <a:alphaModFix/>
          </a:blip>
          <a:srcRect b="36395" l="0" r="0" t="0"/>
          <a:stretch/>
        </p:blipFill>
        <p:spPr>
          <a:xfrm>
            <a:off x="-7147" y="6687383"/>
            <a:ext cx="249958" cy="170617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34"/>
          <p:cNvSpPr/>
          <p:nvPr/>
        </p:nvSpPr>
        <p:spPr>
          <a:xfrm>
            <a:off x="-7146" y="6809901"/>
            <a:ext cx="12199146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34"/>
          <p:cNvSpPr/>
          <p:nvPr/>
        </p:nvSpPr>
        <p:spPr>
          <a:xfrm>
            <a:off x="12157098" y="6298408"/>
            <a:ext cx="36000" cy="557212"/>
          </a:xfrm>
          <a:prstGeom prst="rect">
            <a:avLst/>
          </a:prstGeom>
          <a:solidFill>
            <a:srgbClr val="000E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34"/>
          <p:cNvSpPr txBox="1"/>
          <p:nvPr>
            <p:ph idx="1" type="body"/>
          </p:nvPr>
        </p:nvSpPr>
        <p:spPr>
          <a:xfrm>
            <a:off x="838200" y="1300480"/>
            <a:ext cx="5181600" cy="4876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800"/>
              <a:buChar char="•"/>
              <a:defRPr b="0"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34"/>
          <p:cNvSpPr txBox="1"/>
          <p:nvPr>
            <p:ph idx="2" type="body"/>
          </p:nvPr>
        </p:nvSpPr>
        <p:spPr>
          <a:xfrm>
            <a:off x="6172200" y="1300480"/>
            <a:ext cx="5181600" cy="4876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 de Conteúdos">
  <p:cSld name="Comparação de Conteúdos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5"/>
          <p:cNvSpPr/>
          <p:nvPr/>
        </p:nvSpPr>
        <p:spPr>
          <a:xfrm rot="-527866">
            <a:off x="12168814" y="6291646"/>
            <a:ext cx="33953" cy="124573"/>
          </a:xfrm>
          <a:custGeom>
            <a:rect b="b" l="l" r="r" t="t"/>
            <a:pathLst>
              <a:path extrusionOk="0" h="124573" w="33953">
                <a:moveTo>
                  <a:pt x="0" y="1821"/>
                </a:moveTo>
                <a:lnTo>
                  <a:pt x="33953" y="0"/>
                </a:lnTo>
                <a:lnTo>
                  <a:pt x="9327" y="124573"/>
                </a:lnTo>
                <a:lnTo>
                  <a:pt x="0" y="122976"/>
                </a:lnTo>
                <a:lnTo>
                  <a:pt x="0" y="1821"/>
                </a:lnTo>
                <a:close/>
              </a:path>
            </a:pathLst>
          </a:custGeom>
          <a:solidFill>
            <a:srgbClr val="000E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35"/>
          <p:cNvSpPr/>
          <p:nvPr/>
        </p:nvSpPr>
        <p:spPr>
          <a:xfrm flipH="1" rot="10800000">
            <a:off x="-7146" y="2380"/>
            <a:ext cx="288133" cy="1472701"/>
          </a:xfrm>
          <a:custGeom>
            <a:rect b="b" l="l" r="r" t="t"/>
            <a:pathLst>
              <a:path extrusionOk="0" h="1472701" w="288133">
                <a:moveTo>
                  <a:pt x="0" y="1472701"/>
                </a:moveTo>
                <a:cubicBezTo>
                  <a:pt x="2380" y="981801"/>
                  <a:pt x="4759" y="490900"/>
                  <a:pt x="7139" y="0"/>
                </a:cubicBezTo>
                <a:cubicBezTo>
                  <a:pt x="134141" y="476612"/>
                  <a:pt x="194468" y="981800"/>
                  <a:pt x="288133" y="1472700"/>
                </a:cubicBezTo>
                <a:lnTo>
                  <a:pt x="0" y="14727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35"/>
          <p:cNvSpPr txBox="1"/>
          <p:nvPr>
            <p:ph idx="10" type="dt"/>
          </p:nvPr>
        </p:nvSpPr>
        <p:spPr>
          <a:xfrm>
            <a:off x="635000" y="6377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5"/>
          <p:cNvSpPr txBox="1"/>
          <p:nvPr>
            <p:ph idx="12" type="sldNum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63" name="Google Shape;63;p35"/>
          <p:cNvSpPr txBox="1"/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5"/>
          <p:cNvSpPr/>
          <p:nvPr/>
        </p:nvSpPr>
        <p:spPr>
          <a:xfrm>
            <a:off x="-7147" y="0"/>
            <a:ext cx="1219914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35"/>
          <p:cNvSpPr/>
          <p:nvPr/>
        </p:nvSpPr>
        <p:spPr>
          <a:xfrm flipH="1" rot="10800000">
            <a:off x="12039600" y="0"/>
            <a:ext cx="152400" cy="966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35"/>
          <p:cNvPicPr preferRelativeResize="0"/>
          <p:nvPr/>
        </p:nvPicPr>
        <p:blipFill rotWithShape="1">
          <a:blip r:embed="rId2">
            <a:alphaModFix/>
          </a:blip>
          <a:srcRect b="36395" l="0" r="0" t="0"/>
          <a:stretch/>
        </p:blipFill>
        <p:spPr>
          <a:xfrm>
            <a:off x="-7147" y="6687383"/>
            <a:ext cx="249958" cy="170617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35"/>
          <p:cNvSpPr/>
          <p:nvPr/>
        </p:nvSpPr>
        <p:spPr>
          <a:xfrm>
            <a:off x="-7146" y="6809901"/>
            <a:ext cx="12199146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35"/>
          <p:cNvSpPr/>
          <p:nvPr/>
        </p:nvSpPr>
        <p:spPr>
          <a:xfrm>
            <a:off x="12157098" y="6298408"/>
            <a:ext cx="36000" cy="557212"/>
          </a:xfrm>
          <a:prstGeom prst="rect">
            <a:avLst/>
          </a:prstGeom>
          <a:solidFill>
            <a:srgbClr val="000E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35"/>
          <p:cNvSpPr txBox="1"/>
          <p:nvPr>
            <p:ph idx="1" type="body"/>
          </p:nvPr>
        </p:nvSpPr>
        <p:spPr>
          <a:xfrm>
            <a:off x="839788" y="1158241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0" name="Google Shape;70;p35"/>
          <p:cNvSpPr txBox="1"/>
          <p:nvPr>
            <p:ph idx="2" type="body"/>
          </p:nvPr>
        </p:nvSpPr>
        <p:spPr>
          <a:xfrm>
            <a:off x="839788" y="2148840"/>
            <a:ext cx="5157787" cy="40408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8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5"/>
          <p:cNvSpPr txBox="1"/>
          <p:nvPr>
            <p:ph idx="3" type="body"/>
          </p:nvPr>
        </p:nvSpPr>
        <p:spPr>
          <a:xfrm>
            <a:off x="6172200" y="1158241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2" name="Google Shape;72;p35"/>
          <p:cNvSpPr txBox="1"/>
          <p:nvPr>
            <p:ph idx="4" type="body"/>
          </p:nvPr>
        </p:nvSpPr>
        <p:spPr>
          <a:xfrm>
            <a:off x="6172200" y="2148840"/>
            <a:ext cx="5183188" cy="40408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8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>
  <p:cSld name="Somente Título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6"/>
          <p:cNvSpPr/>
          <p:nvPr/>
        </p:nvSpPr>
        <p:spPr>
          <a:xfrm rot="-527866">
            <a:off x="12168814" y="6291646"/>
            <a:ext cx="33953" cy="124573"/>
          </a:xfrm>
          <a:custGeom>
            <a:rect b="b" l="l" r="r" t="t"/>
            <a:pathLst>
              <a:path extrusionOk="0" h="124573" w="33953">
                <a:moveTo>
                  <a:pt x="0" y="1821"/>
                </a:moveTo>
                <a:lnTo>
                  <a:pt x="33953" y="0"/>
                </a:lnTo>
                <a:lnTo>
                  <a:pt x="9327" y="124573"/>
                </a:lnTo>
                <a:lnTo>
                  <a:pt x="0" y="122976"/>
                </a:lnTo>
                <a:lnTo>
                  <a:pt x="0" y="1821"/>
                </a:lnTo>
                <a:close/>
              </a:path>
            </a:pathLst>
          </a:custGeom>
          <a:solidFill>
            <a:srgbClr val="000E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36"/>
          <p:cNvSpPr/>
          <p:nvPr/>
        </p:nvSpPr>
        <p:spPr>
          <a:xfrm flipH="1" rot="10800000">
            <a:off x="-7146" y="2380"/>
            <a:ext cx="288133" cy="1472701"/>
          </a:xfrm>
          <a:custGeom>
            <a:rect b="b" l="l" r="r" t="t"/>
            <a:pathLst>
              <a:path extrusionOk="0" h="1472701" w="288133">
                <a:moveTo>
                  <a:pt x="0" y="1472701"/>
                </a:moveTo>
                <a:cubicBezTo>
                  <a:pt x="2380" y="981801"/>
                  <a:pt x="4759" y="490900"/>
                  <a:pt x="7139" y="0"/>
                </a:cubicBezTo>
                <a:cubicBezTo>
                  <a:pt x="134141" y="476612"/>
                  <a:pt x="194468" y="981800"/>
                  <a:pt x="288133" y="1472700"/>
                </a:cubicBezTo>
                <a:lnTo>
                  <a:pt x="0" y="14727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36"/>
          <p:cNvSpPr txBox="1"/>
          <p:nvPr>
            <p:ph idx="10" type="dt"/>
          </p:nvPr>
        </p:nvSpPr>
        <p:spPr>
          <a:xfrm>
            <a:off x="635000" y="6377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6"/>
          <p:cNvSpPr txBox="1"/>
          <p:nvPr>
            <p:ph idx="12" type="sldNum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78" name="Google Shape;78;p36"/>
          <p:cNvSpPr txBox="1"/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6"/>
          <p:cNvSpPr/>
          <p:nvPr/>
        </p:nvSpPr>
        <p:spPr>
          <a:xfrm>
            <a:off x="-7147" y="0"/>
            <a:ext cx="1219914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6"/>
          <p:cNvSpPr/>
          <p:nvPr/>
        </p:nvSpPr>
        <p:spPr>
          <a:xfrm flipH="1" rot="10800000">
            <a:off x="12039600" y="0"/>
            <a:ext cx="152400" cy="966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36"/>
          <p:cNvPicPr preferRelativeResize="0"/>
          <p:nvPr/>
        </p:nvPicPr>
        <p:blipFill rotWithShape="1">
          <a:blip r:embed="rId2">
            <a:alphaModFix/>
          </a:blip>
          <a:srcRect b="36395" l="0" r="0" t="0"/>
          <a:stretch/>
        </p:blipFill>
        <p:spPr>
          <a:xfrm>
            <a:off x="-7147" y="6687383"/>
            <a:ext cx="249958" cy="170617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36"/>
          <p:cNvSpPr/>
          <p:nvPr/>
        </p:nvSpPr>
        <p:spPr>
          <a:xfrm>
            <a:off x="-7146" y="6809901"/>
            <a:ext cx="12199146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36"/>
          <p:cNvSpPr/>
          <p:nvPr/>
        </p:nvSpPr>
        <p:spPr>
          <a:xfrm>
            <a:off x="12157098" y="6298408"/>
            <a:ext cx="36000" cy="557212"/>
          </a:xfrm>
          <a:prstGeom prst="rect">
            <a:avLst/>
          </a:prstGeom>
          <a:solidFill>
            <a:srgbClr val="000E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Texto">
  <p:cSld name="Duas Partes de Texto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7"/>
          <p:cNvSpPr/>
          <p:nvPr/>
        </p:nvSpPr>
        <p:spPr>
          <a:xfrm rot="-527866">
            <a:off x="12168814" y="6291646"/>
            <a:ext cx="33953" cy="124573"/>
          </a:xfrm>
          <a:custGeom>
            <a:rect b="b" l="l" r="r" t="t"/>
            <a:pathLst>
              <a:path extrusionOk="0" h="124573" w="33953">
                <a:moveTo>
                  <a:pt x="0" y="1821"/>
                </a:moveTo>
                <a:lnTo>
                  <a:pt x="33953" y="0"/>
                </a:lnTo>
                <a:lnTo>
                  <a:pt x="9327" y="124573"/>
                </a:lnTo>
                <a:lnTo>
                  <a:pt x="0" y="122976"/>
                </a:lnTo>
                <a:lnTo>
                  <a:pt x="0" y="1821"/>
                </a:lnTo>
                <a:close/>
              </a:path>
            </a:pathLst>
          </a:custGeom>
          <a:solidFill>
            <a:srgbClr val="000E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37"/>
          <p:cNvSpPr/>
          <p:nvPr/>
        </p:nvSpPr>
        <p:spPr>
          <a:xfrm flipH="1" rot="10800000">
            <a:off x="-7146" y="2380"/>
            <a:ext cx="288133" cy="1472701"/>
          </a:xfrm>
          <a:custGeom>
            <a:rect b="b" l="l" r="r" t="t"/>
            <a:pathLst>
              <a:path extrusionOk="0" h="1472701" w="288133">
                <a:moveTo>
                  <a:pt x="0" y="1472701"/>
                </a:moveTo>
                <a:cubicBezTo>
                  <a:pt x="2380" y="981801"/>
                  <a:pt x="4759" y="490900"/>
                  <a:pt x="7139" y="0"/>
                </a:cubicBezTo>
                <a:cubicBezTo>
                  <a:pt x="134141" y="476612"/>
                  <a:pt x="194468" y="981800"/>
                  <a:pt x="288133" y="1472700"/>
                </a:cubicBezTo>
                <a:lnTo>
                  <a:pt x="0" y="14727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37"/>
          <p:cNvSpPr txBox="1"/>
          <p:nvPr>
            <p:ph idx="10" type="dt"/>
          </p:nvPr>
        </p:nvSpPr>
        <p:spPr>
          <a:xfrm>
            <a:off x="635000" y="6377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7"/>
          <p:cNvSpPr txBox="1"/>
          <p:nvPr>
            <p:ph idx="12" type="sldNum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89" name="Google Shape;89;p37"/>
          <p:cNvSpPr txBox="1"/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7"/>
          <p:cNvSpPr/>
          <p:nvPr/>
        </p:nvSpPr>
        <p:spPr>
          <a:xfrm>
            <a:off x="-7147" y="0"/>
            <a:ext cx="1219914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7"/>
          <p:cNvSpPr/>
          <p:nvPr/>
        </p:nvSpPr>
        <p:spPr>
          <a:xfrm flipH="1" rot="10800000">
            <a:off x="12039600" y="0"/>
            <a:ext cx="152400" cy="966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37"/>
          <p:cNvPicPr preferRelativeResize="0"/>
          <p:nvPr/>
        </p:nvPicPr>
        <p:blipFill rotWithShape="1">
          <a:blip r:embed="rId2">
            <a:alphaModFix/>
          </a:blip>
          <a:srcRect b="36395" l="0" r="0" t="0"/>
          <a:stretch/>
        </p:blipFill>
        <p:spPr>
          <a:xfrm>
            <a:off x="-7147" y="6687383"/>
            <a:ext cx="249958" cy="170617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37"/>
          <p:cNvSpPr/>
          <p:nvPr/>
        </p:nvSpPr>
        <p:spPr>
          <a:xfrm>
            <a:off x="-7146" y="6809901"/>
            <a:ext cx="12199146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37"/>
          <p:cNvSpPr/>
          <p:nvPr/>
        </p:nvSpPr>
        <p:spPr>
          <a:xfrm>
            <a:off x="12157098" y="6298408"/>
            <a:ext cx="36000" cy="557212"/>
          </a:xfrm>
          <a:prstGeom prst="rect">
            <a:avLst/>
          </a:prstGeom>
          <a:solidFill>
            <a:srgbClr val="000E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37"/>
          <p:cNvSpPr txBox="1"/>
          <p:nvPr>
            <p:ph idx="1" type="body"/>
          </p:nvPr>
        </p:nvSpPr>
        <p:spPr>
          <a:xfrm>
            <a:off x="635000" y="1238250"/>
            <a:ext cx="4079240" cy="48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37"/>
          <p:cNvSpPr txBox="1"/>
          <p:nvPr>
            <p:ph idx="2" type="body"/>
          </p:nvPr>
        </p:nvSpPr>
        <p:spPr>
          <a:xfrm>
            <a:off x="5039360" y="1238250"/>
            <a:ext cx="6517640" cy="48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/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  <a:defRPr b="0" i="0" sz="2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8"/>
          <p:cNvSpPr txBox="1"/>
          <p:nvPr>
            <p:ph idx="1" type="body"/>
          </p:nvPr>
        </p:nvSpPr>
        <p:spPr>
          <a:xfrm>
            <a:off x="838200" y="1288473"/>
            <a:ext cx="10515600" cy="48884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E2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8"/>
          <p:cNvSpPr txBox="1"/>
          <p:nvPr>
            <p:ph idx="10" type="dt"/>
          </p:nvPr>
        </p:nvSpPr>
        <p:spPr>
          <a:xfrm>
            <a:off x="614680" y="6385560"/>
            <a:ext cx="2500660" cy="472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9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8"/>
          <p:cNvSpPr txBox="1"/>
          <p:nvPr>
            <p:ph idx="12" type="sldNum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://bit.ly/FEEDBACK_EXCEL1_2024_1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1"/>
          <p:cNvSpPr txBox="1"/>
          <p:nvPr>
            <p:ph idx="1" type="subTitle"/>
          </p:nvPr>
        </p:nvSpPr>
        <p:spPr>
          <a:xfrm>
            <a:off x="4914000" y="2331350"/>
            <a:ext cx="6453000" cy="30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pt-BR" sz="4700">
                <a:latin typeface="Arial"/>
                <a:ea typeface="Arial"/>
                <a:cs typeface="Arial"/>
                <a:sym typeface="Arial"/>
              </a:rPr>
              <a:t>Curso Básico e Intermediário para Planilhas Eletrônicas</a:t>
            </a:r>
            <a:endParaRPr sz="4900"/>
          </a:p>
        </p:txBody>
      </p:sp>
      <p:sp>
        <p:nvSpPr>
          <p:cNvPr id="115" name="Google Shape;115;p51"/>
          <p:cNvSpPr txBox="1"/>
          <p:nvPr>
            <p:ph idx="2" type="body"/>
          </p:nvPr>
        </p:nvSpPr>
        <p:spPr>
          <a:xfrm>
            <a:off x="508001" y="1061403"/>
            <a:ext cx="3429818" cy="20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E2A"/>
              </a:buClr>
              <a:buSzPts val="8000"/>
              <a:buNone/>
            </a:pPr>
            <a:r>
              <a:rPr lang="pt-BR" sz="8000"/>
              <a:t>AULA04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"/>
          <p:cNvSpPr txBox="1"/>
          <p:nvPr>
            <p:ph idx="1" type="body"/>
          </p:nvPr>
        </p:nvSpPr>
        <p:spPr>
          <a:xfrm>
            <a:off x="838200" y="1261098"/>
            <a:ext cx="10515600" cy="487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72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pt-BR" sz="3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nota final é a média entre Nota 1 e Nota 2 para os alunos que não fizeram a prova substitutiva.</a:t>
            </a:r>
            <a:endParaRPr/>
          </a:p>
          <a:p>
            <a:pPr indent="-4572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pt-BR" sz="3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nota final é a média entre a prova substitutiva e a maior nota entre Nota 1 e Nota 2 para os alunos que fizeram a prova substitutiva.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</a:pPr>
            <a:r>
              <a:rPr lang="pt-BR" sz="3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Determine a “Nota final” e a “Situação final” de cada estudante sabendo que aqueles que tiverem média igual ou superior a 6,0 estão aprovados e os outros reprovados.</a:t>
            </a:r>
            <a:endParaRPr/>
          </a:p>
        </p:txBody>
      </p:sp>
      <p:sp>
        <p:nvSpPr>
          <p:cNvPr id="186" name="Google Shape;186;p10"/>
          <p:cNvSpPr txBox="1"/>
          <p:nvPr>
            <p:ph idx="12" type="sldNum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87" name="Google Shape;187;p10"/>
          <p:cNvSpPr txBox="1"/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lang="pt-BR"/>
              <a:t>EXEMPLO 4.2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"/>
          <p:cNvSpPr txBox="1"/>
          <p:nvPr>
            <p:ph idx="1" type="body"/>
          </p:nvPr>
        </p:nvSpPr>
        <p:spPr>
          <a:xfrm>
            <a:off x="838200" y="1073627"/>
            <a:ext cx="10515600" cy="487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72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pt-BR" sz="3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Utilize o recurso “Congelar painéis” para fixar a visualização do cabeçalho da tabela.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pt-BR" sz="3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Organize os alunos por curso e em ordem alfabética ao mesmo tempo.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pt-BR" sz="3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a tabela auxiliar com a primeira, segunda e terceira maior nota da turma e a primeira, segunda e terceira menor nota da turma.</a:t>
            </a:r>
            <a:endParaRPr/>
          </a:p>
        </p:txBody>
      </p:sp>
      <p:sp>
        <p:nvSpPr>
          <p:cNvPr id="194" name="Google Shape;194;p11"/>
          <p:cNvSpPr txBox="1"/>
          <p:nvPr>
            <p:ph idx="12" type="sldNum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95" name="Google Shape;195;p11"/>
          <p:cNvSpPr txBox="1"/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lang="pt-BR"/>
              <a:t>EXEMPLO 4.2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2"/>
          <p:cNvSpPr txBox="1"/>
          <p:nvPr>
            <p:ph idx="1" type="body"/>
          </p:nvPr>
        </p:nvSpPr>
        <p:spPr>
          <a:xfrm>
            <a:off x="838200" y="1073627"/>
            <a:ext cx="10515600" cy="487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71500" lvl="1" marL="10287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pt-BR" sz="3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 quantos alunos foram aprovados na disciplina e quantos foram reprovados.</a:t>
            </a:r>
            <a:endParaRPr/>
          </a:p>
          <a:p>
            <a:pPr indent="-571500" lvl="1" marL="10287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pt-BR" sz="3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Calcule a média das notas finais da turma, conte quantos alunos tem a turma e indique qual foi a nota final máxima e mínima por meio da ferramenta “Auto cálculo”.</a:t>
            </a:r>
            <a:endParaRPr/>
          </a:p>
        </p:txBody>
      </p:sp>
      <p:sp>
        <p:nvSpPr>
          <p:cNvPr id="202" name="Google Shape;202;p12"/>
          <p:cNvSpPr txBox="1"/>
          <p:nvPr>
            <p:ph idx="12" type="sldNum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03" name="Google Shape;203;p12"/>
          <p:cNvSpPr txBox="1"/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lang="pt-BR"/>
              <a:t>EXEMPLO 4.2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"/>
          <p:cNvSpPr txBox="1"/>
          <p:nvPr>
            <p:ph idx="1" type="body"/>
          </p:nvPr>
        </p:nvSpPr>
        <p:spPr>
          <a:xfrm>
            <a:off x="4978400" y="1110343"/>
            <a:ext cx="6375400" cy="46402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50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pt-BR">
                <a:latin typeface="Century Gothic"/>
                <a:ea typeface="Century Gothic"/>
                <a:cs typeface="Century Gothic"/>
                <a:sym typeface="Century Gothic"/>
              </a:rPr>
              <a:t>INTERPOLAÇÃO LINEAR </a:t>
            </a:r>
            <a:endParaRPr b="1"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entury Gothic"/>
              <a:buChar char="•"/>
            </a:pPr>
            <a:r>
              <a:rPr lang="pt-BR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PREVISÃO</a:t>
            </a:r>
            <a:endParaRPr/>
          </a:p>
          <a:p>
            <a:pPr indent="-279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10" name="Google Shape;210;p13"/>
          <p:cNvSpPr txBox="1"/>
          <p:nvPr>
            <p:ph idx="12" type="sldNum"/>
          </p:nvPr>
        </p:nvSpPr>
        <p:spPr>
          <a:xfrm>
            <a:off x="218440" y="6258560"/>
            <a:ext cx="675640" cy="4019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11" name="Google Shape;211;p13"/>
          <p:cNvSpPr txBox="1"/>
          <p:nvPr>
            <p:ph type="title"/>
          </p:nvPr>
        </p:nvSpPr>
        <p:spPr>
          <a:xfrm>
            <a:off x="736600" y="1110343"/>
            <a:ext cx="3937000" cy="46402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Black"/>
              <a:buNone/>
            </a:pPr>
            <a:r>
              <a:rPr lang="pt-BR"/>
              <a:t>EXEMPLO 4.3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4"/>
          <p:cNvSpPr txBox="1"/>
          <p:nvPr>
            <p:ph idx="1" type="body"/>
          </p:nvPr>
        </p:nvSpPr>
        <p:spPr>
          <a:xfrm>
            <a:off x="831850" y="1219201"/>
            <a:ext cx="10515600" cy="487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</a:pPr>
            <a:r>
              <a:rPr lang="pt-BR" sz="36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pt-BR" sz="3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engenheiro Samuel Ribeiro precisa, de maneira prática,  interpolar  os dados de uma tabela a fim de calcular valores de pressão e temperatura não explicitados pela tabela. Qual a pressão da água em:</a:t>
            </a:r>
            <a:endParaRPr/>
          </a:p>
          <a:p>
            <a:pPr indent="-571500" lvl="1" marL="10287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pt-BR" sz="3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8° C</a:t>
            </a:r>
            <a:endParaRPr/>
          </a:p>
          <a:p>
            <a:pPr indent="-571500" lvl="1" marL="10287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pt-BR" sz="3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22° C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600"/>
              <a:buNone/>
            </a:pPr>
            <a:r>
              <a:t/>
            </a:r>
            <a:endParaRPr/>
          </a:p>
        </p:txBody>
      </p:sp>
      <p:sp>
        <p:nvSpPr>
          <p:cNvPr id="218" name="Google Shape;218;p14"/>
          <p:cNvSpPr txBox="1"/>
          <p:nvPr>
            <p:ph idx="12" type="sldNum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19" name="Google Shape;219;p14"/>
          <p:cNvSpPr txBox="1"/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lang="pt-BR"/>
              <a:t>EXEMPLO 4.3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"/>
          <p:cNvSpPr txBox="1"/>
          <p:nvPr>
            <p:ph idx="1" type="body"/>
          </p:nvPr>
        </p:nvSpPr>
        <p:spPr>
          <a:xfrm>
            <a:off x="831850" y="1219201"/>
            <a:ext cx="10515600" cy="48704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pt-BR"/>
              <a:t> </a:t>
            </a:r>
            <a:endParaRPr/>
          </a:p>
        </p:txBody>
      </p:sp>
      <p:sp>
        <p:nvSpPr>
          <p:cNvPr id="226" name="Google Shape;226;p15"/>
          <p:cNvSpPr txBox="1"/>
          <p:nvPr>
            <p:ph idx="12" type="sldNum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27" name="Google Shape;227;p15"/>
          <p:cNvSpPr txBox="1"/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lang="pt-BR"/>
              <a:t>EXEMPLO 4.3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6"/>
          <p:cNvSpPr txBox="1"/>
          <p:nvPr>
            <p:ph idx="12" type="sldNum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34" name="Google Shape;234;p16"/>
          <p:cNvSpPr txBox="1"/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lang="pt-BR"/>
              <a:t>EXEMPLO 4.3</a:t>
            </a:r>
            <a:endParaRPr/>
          </a:p>
        </p:txBody>
      </p:sp>
      <p:sp>
        <p:nvSpPr>
          <p:cNvPr id="235" name="Google Shape;235;p16"/>
          <p:cNvSpPr txBox="1"/>
          <p:nvPr/>
        </p:nvSpPr>
        <p:spPr>
          <a:xfrm>
            <a:off x="831850" y="1601787"/>
            <a:ext cx="10655202" cy="525621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7"/>
          <p:cNvSpPr txBox="1"/>
          <p:nvPr>
            <p:ph idx="12" type="sldNum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42" name="Google Shape;242;p17"/>
          <p:cNvSpPr txBox="1"/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lang="pt-BR"/>
              <a:t>EXEMPLO 4.3</a:t>
            </a:r>
            <a:endParaRPr/>
          </a:p>
        </p:txBody>
      </p:sp>
      <p:sp>
        <p:nvSpPr>
          <p:cNvPr id="243" name="Google Shape;243;p17"/>
          <p:cNvSpPr txBox="1"/>
          <p:nvPr/>
        </p:nvSpPr>
        <p:spPr>
          <a:xfrm>
            <a:off x="317500" y="2073767"/>
            <a:ext cx="11874500" cy="710503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8"/>
          <p:cNvSpPr txBox="1"/>
          <p:nvPr>
            <p:ph idx="12" type="sldNum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50" name="Google Shape;250;p18"/>
          <p:cNvSpPr txBox="1"/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lang="pt-BR"/>
              <a:t>EXEMPLO 4.3</a:t>
            </a:r>
            <a:endParaRPr/>
          </a:p>
        </p:txBody>
      </p:sp>
      <p:pic>
        <p:nvPicPr>
          <p:cNvPr id="251" name="Google Shape;25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9800" y="1482691"/>
            <a:ext cx="10312400" cy="4365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9"/>
          <p:cNvSpPr txBox="1"/>
          <p:nvPr>
            <p:ph idx="1" type="body"/>
          </p:nvPr>
        </p:nvSpPr>
        <p:spPr>
          <a:xfrm>
            <a:off x="4939488" y="1460539"/>
            <a:ext cx="7519211" cy="46402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E2A"/>
              </a:buClr>
              <a:buSzPts val="3200"/>
              <a:buFont typeface="Arial"/>
              <a:buChar char="•"/>
            </a:pPr>
            <a:r>
              <a:rPr lang="pt-BR" sz="3200">
                <a:latin typeface="Century Gothic"/>
                <a:ea typeface="Century Gothic"/>
                <a:cs typeface="Century Gothic"/>
                <a:sym typeface="Century Gothic"/>
              </a:rPr>
              <a:t>FORMATAÇÃO CONDICIONAL</a:t>
            </a:r>
            <a:endParaRPr/>
          </a:p>
          <a:p>
            <a:pPr indent="-1397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3200"/>
              <a:buFont typeface="Arial"/>
              <a:buNone/>
            </a:pPr>
            <a:r>
              <a:t/>
            </a:r>
            <a:endParaRPr sz="3200"/>
          </a:p>
        </p:txBody>
      </p:sp>
      <p:sp>
        <p:nvSpPr>
          <p:cNvPr id="258" name="Google Shape;258;p19"/>
          <p:cNvSpPr txBox="1"/>
          <p:nvPr>
            <p:ph idx="12" type="sldNum"/>
          </p:nvPr>
        </p:nvSpPr>
        <p:spPr>
          <a:xfrm>
            <a:off x="218440" y="6258560"/>
            <a:ext cx="675640" cy="4019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59" name="Google Shape;259;p19"/>
          <p:cNvSpPr txBox="1"/>
          <p:nvPr>
            <p:ph type="title"/>
          </p:nvPr>
        </p:nvSpPr>
        <p:spPr>
          <a:xfrm>
            <a:off x="736600" y="1110343"/>
            <a:ext cx="3937000" cy="46402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Black"/>
              <a:buNone/>
            </a:pPr>
            <a:r>
              <a:rPr lang="pt-BR"/>
              <a:t>EXEMPLO 4.4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"/>
          <p:cNvSpPr txBox="1"/>
          <p:nvPr>
            <p:ph idx="1" type="body"/>
          </p:nvPr>
        </p:nvSpPr>
        <p:spPr>
          <a:xfrm>
            <a:off x="635225" y="1949076"/>
            <a:ext cx="10921500" cy="40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E2A"/>
              </a:buClr>
              <a:buSzPts val="3200"/>
              <a:buFont typeface="Arial"/>
              <a:buChar char="•"/>
            </a:pPr>
            <a:r>
              <a:rPr lang="pt-BR" sz="3200">
                <a:latin typeface="Century Gothic"/>
                <a:ea typeface="Century Gothic"/>
                <a:cs typeface="Century Gothic"/>
                <a:sym typeface="Century Gothic"/>
              </a:rPr>
              <a:t>Remover duplicadas;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3200"/>
              <a:buFont typeface="Arial"/>
              <a:buChar char="•"/>
            </a:pPr>
            <a:r>
              <a:rPr lang="pt-BR" sz="3200">
                <a:latin typeface="Century Gothic"/>
                <a:ea typeface="Century Gothic"/>
                <a:cs typeface="Century Gothic"/>
                <a:sym typeface="Century Gothic"/>
              </a:rPr>
              <a:t>Validação de dados;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3200"/>
              <a:buFont typeface="Arial"/>
              <a:buChar char="•"/>
            </a:pPr>
            <a:r>
              <a:rPr lang="pt-BR" sz="3200">
                <a:latin typeface="Century Gothic"/>
                <a:ea typeface="Century Gothic"/>
                <a:cs typeface="Century Gothic"/>
                <a:sym typeface="Century Gothic"/>
              </a:rPr>
              <a:t>Filtro avançado;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3200"/>
              <a:buFont typeface="Arial"/>
              <a:buChar char="•"/>
            </a:pPr>
            <a:r>
              <a:rPr lang="pt-BR" sz="3200">
                <a:latin typeface="Century Gothic"/>
                <a:ea typeface="Century Gothic"/>
                <a:cs typeface="Century Gothic"/>
                <a:sym typeface="Century Gothic"/>
              </a:rPr>
              <a:t>MAIOR e MENOR;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3200"/>
              <a:buFont typeface="Arial"/>
              <a:buChar char="•"/>
            </a:pPr>
            <a:r>
              <a:rPr lang="pt-BR" sz="3200">
                <a:latin typeface="Century Gothic"/>
                <a:ea typeface="Century Gothic"/>
                <a:cs typeface="Century Gothic"/>
                <a:sym typeface="Century Gothic"/>
              </a:rPr>
              <a:t>Fórmula PREVISÃO.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600"/>
              <a:buNone/>
            </a:pPr>
            <a:r>
              <a:t/>
            </a:r>
            <a:endParaRPr/>
          </a:p>
        </p:txBody>
      </p:sp>
      <p:sp>
        <p:nvSpPr>
          <p:cNvPr id="121" name="Google Shape;121;p2"/>
          <p:cNvSpPr txBox="1"/>
          <p:nvPr>
            <p:ph idx="12" type="sldNum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22" name="Google Shape;122;p2"/>
          <p:cNvSpPr txBox="1"/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lang="pt-BR"/>
              <a:t>CONTEÚDO DA AULA</a:t>
            </a:r>
            <a:endParaRPr/>
          </a:p>
        </p:txBody>
      </p:sp>
      <p:sp>
        <p:nvSpPr>
          <p:cNvPr id="123" name="Google Shape;123;p2"/>
          <p:cNvSpPr txBox="1"/>
          <p:nvPr/>
        </p:nvSpPr>
        <p:spPr>
          <a:xfrm>
            <a:off x="831850" y="6350952"/>
            <a:ext cx="2489200" cy="483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31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0"/>
          <p:cNvSpPr txBox="1"/>
          <p:nvPr>
            <p:ph idx="1" type="body"/>
          </p:nvPr>
        </p:nvSpPr>
        <p:spPr>
          <a:xfrm>
            <a:off x="831850" y="1219201"/>
            <a:ext cx="10515600" cy="487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pt-BR" sz="36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professora </a:t>
            </a:r>
            <a:r>
              <a:rPr lang="pt-BR" sz="36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Letícia</a:t>
            </a:r>
            <a:r>
              <a:rPr lang="pt-BR" sz="36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precisa formatar a planilha de notas de forma que cores e formatos mudem de acordo com os dados registrados.</a:t>
            </a:r>
            <a:endParaRPr/>
          </a:p>
          <a:p>
            <a:pPr indent="-571500" lvl="1" marL="10287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pt-BR" sz="36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Destaque a situação dos alunos aprovados.</a:t>
            </a:r>
            <a:endParaRPr/>
          </a:p>
          <a:p>
            <a:pPr indent="-571500" lvl="1" marL="10287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pt-BR" sz="36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 coluna “Nota final” cada nota deve estar acompanhada de um de ícone: vermelho quando o valor for menor que 6,0; amarelo quando o valor for maior igual a 6,0 e menor que 7,0 e verde quando o valor for maior igual a 7,0.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266" name="Google Shape;266;p20"/>
          <p:cNvSpPr txBox="1"/>
          <p:nvPr>
            <p:ph idx="12" type="sldNum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67" name="Google Shape;267;p20"/>
          <p:cNvSpPr txBox="1"/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lang="pt-BR"/>
              <a:t>EXEMPLO 4.4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1"/>
          <p:cNvSpPr txBox="1"/>
          <p:nvPr>
            <p:ph idx="1" type="body"/>
          </p:nvPr>
        </p:nvSpPr>
        <p:spPr>
          <a:xfrm>
            <a:off x="525925" y="1630250"/>
            <a:ext cx="10482300" cy="380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5000" lnSpcReduction="10000"/>
          </a:bodyPr>
          <a:lstStyle/>
          <a:p>
            <a:pPr indent="0" lvl="1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pt-BR" sz="36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 células com as notas finais também deverão ter uma escala de cor de acordo com os valores que elas contêm – quando próximos de 10,0 devem ter cores esverdeadas, quando próximos a 0 devem ter cores avermelhadas, valores intermediários terão cores amareladas.</a:t>
            </a:r>
            <a:br>
              <a:rPr lang="pt-BR" sz="36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/>
          </a:p>
          <a:p>
            <a:pPr indent="0" lvl="1" marL="45720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pt-BR" sz="36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 células das notas 1 e 2 deverão conter barras de dados referentes aos valores que elas contêm.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274" name="Google Shape;274;p21"/>
          <p:cNvSpPr txBox="1"/>
          <p:nvPr>
            <p:ph idx="12" type="sldNum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75" name="Google Shape;275;p21"/>
          <p:cNvSpPr txBox="1"/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lang="pt-BR"/>
              <a:t>EXEMPLO 4.4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2"/>
          <p:cNvSpPr txBox="1"/>
          <p:nvPr>
            <p:ph idx="12" type="sldNum"/>
          </p:nvPr>
        </p:nvSpPr>
        <p:spPr>
          <a:xfrm>
            <a:off x="218440" y="6258560"/>
            <a:ext cx="675640" cy="4019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82" name="Google Shape;282;p52"/>
          <p:cNvSpPr txBox="1"/>
          <p:nvPr>
            <p:ph type="title"/>
          </p:nvPr>
        </p:nvSpPr>
        <p:spPr>
          <a:xfrm>
            <a:off x="736600" y="1110343"/>
            <a:ext cx="3937000" cy="46402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Black"/>
              <a:buNone/>
            </a:pPr>
            <a:r>
              <a:rPr lang="pt-BR"/>
              <a:t>EXEMPLO 4.5</a:t>
            </a:r>
            <a:endParaRPr/>
          </a:p>
        </p:txBody>
      </p:sp>
      <p:sp>
        <p:nvSpPr>
          <p:cNvPr id="283" name="Google Shape;283;p52"/>
          <p:cNvSpPr txBox="1"/>
          <p:nvPr/>
        </p:nvSpPr>
        <p:spPr>
          <a:xfrm>
            <a:off x="5067300" y="1883876"/>
            <a:ext cx="64713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Char char="•"/>
            </a:pPr>
            <a:r>
              <a:rPr b="0" i="0" lang="pt-BR" sz="36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CONT.SE                      CONT.SES;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Char char="•"/>
            </a:pPr>
            <a:r>
              <a:rPr b="0" i="0" lang="pt-BR" sz="36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MÉDIASE                       MÉDIASES;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Char char="•"/>
            </a:pPr>
            <a:r>
              <a:rPr b="0" i="0" lang="pt-BR" sz="36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SOMASE                    SOMASES</a:t>
            </a:r>
            <a:r>
              <a:rPr b="0" i="0" lang="pt-BR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3"/>
          <p:cNvSpPr txBox="1"/>
          <p:nvPr>
            <p:ph idx="1" type="body"/>
          </p:nvPr>
        </p:nvSpPr>
        <p:spPr>
          <a:xfrm>
            <a:off x="438600" y="1558725"/>
            <a:ext cx="11314800" cy="42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pt-BR" sz="36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auto escola AUTOnomia fez um controle sobre o desempenho dos seus alunos que fizeram a prova prática do DETRAN em abril de 2020.</a:t>
            </a:r>
            <a:endParaRPr/>
          </a:p>
          <a:p>
            <a:pPr indent="-554355" lvl="1" marL="102870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pt-BR" sz="36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Calcule o total de pontos perdidos por cada aluno na prova.</a:t>
            </a:r>
            <a:endParaRPr/>
          </a:p>
          <a:p>
            <a:pPr indent="-554355" lvl="1" marL="102870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pt-BR" sz="36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ser aprovado(a), o(a) aluno(a) não pode perder mais do que 3 pontos somando-se os pontos perdidos nas duas partes da prova (baliza e percurso). Determine a situação dos alunos de acordo com suas pontuações em cada uma das partes da prova.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289" name="Google Shape;289;p23"/>
          <p:cNvSpPr txBox="1"/>
          <p:nvPr>
            <p:ph idx="12" type="sldNum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90" name="Google Shape;290;p23"/>
          <p:cNvSpPr txBox="1"/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lang="pt-BR"/>
              <a:t>EXEMPLO 4.5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4"/>
          <p:cNvSpPr txBox="1"/>
          <p:nvPr>
            <p:ph idx="1" type="body"/>
          </p:nvPr>
        </p:nvSpPr>
        <p:spPr>
          <a:xfrm>
            <a:off x="831850" y="1219201"/>
            <a:ext cx="10515600" cy="487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571500" lvl="1" marL="10287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Char char="•"/>
            </a:pPr>
            <a:r>
              <a:rPr lang="pt-BR" sz="33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Obtenha a quantidade de alunos de cada instrutor que fizeram a prova.</a:t>
            </a:r>
            <a:endParaRPr/>
          </a:p>
          <a:p>
            <a:pPr indent="-571500" lvl="1" marL="102870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Char char="•"/>
            </a:pPr>
            <a:r>
              <a:rPr lang="pt-BR" sz="33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Obtenha a quantidade de alunos de cada instrutor que foram aprovados.</a:t>
            </a:r>
            <a:endParaRPr/>
          </a:p>
          <a:p>
            <a:pPr indent="-571500" lvl="1" marL="102870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Char char="•"/>
            </a:pPr>
            <a:r>
              <a:rPr lang="pt-BR" sz="33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Obtenha a quantidade total de pontos perdidos pelos alunos de cada instrutor.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600"/>
              <a:buNone/>
            </a:pPr>
            <a:r>
              <a:t/>
            </a:r>
            <a:endParaRPr/>
          </a:p>
        </p:txBody>
      </p:sp>
      <p:sp>
        <p:nvSpPr>
          <p:cNvPr id="296" name="Google Shape;296;p24"/>
          <p:cNvSpPr txBox="1"/>
          <p:nvPr>
            <p:ph idx="12" type="sldNum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97" name="Google Shape;297;p24"/>
          <p:cNvSpPr txBox="1"/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lang="pt-BR"/>
              <a:t>EXEMPLO 4.5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5"/>
          <p:cNvSpPr txBox="1"/>
          <p:nvPr>
            <p:ph idx="1" type="body"/>
          </p:nvPr>
        </p:nvSpPr>
        <p:spPr>
          <a:xfrm>
            <a:off x="831850" y="1219201"/>
            <a:ext cx="10515600" cy="487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571500" lvl="1" marL="10287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Char char="•"/>
            </a:pPr>
            <a:r>
              <a:rPr lang="pt-BR" sz="33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Obtenha a quantidade total de pontos perdidos pelos alunos aprovados de cada instrutor.</a:t>
            </a:r>
            <a:endParaRPr/>
          </a:p>
          <a:p>
            <a:pPr indent="-571500" lvl="1" marL="102870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Char char="•"/>
            </a:pPr>
            <a:r>
              <a:rPr lang="pt-BR" sz="33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Obtenha a média de pontos perdidos pelos alunos de cada instrutor.</a:t>
            </a:r>
            <a:endParaRPr/>
          </a:p>
          <a:p>
            <a:pPr indent="-571500" lvl="1" marL="102870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Char char="•"/>
            </a:pPr>
            <a:r>
              <a:rPr lang="pt-BR" sz="33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Obtenha a média de pontos perdidos pelos alunos aprovados de cada instrutor.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600"/>
              <a:buNone/>
            </a:pPr>
            <a:r>
              <a:t/>
            </a:r>
            <a:endParaRPr/>
          </a:p>
        </p:txBody>
      </p:sp>
      <p:sp>
        <p:nvSpPr>
          <p:cNvPr id="303" name="Google Shape;303;p25"/>
          <p:cNvSpPr txBox="1"/>
          <p:nvPr>
            <p:ph idx="12" type="sldNum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304" name="Google Shape;304;p25"/>
          <p:cNvSpPr txBox="1"/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lang="pt-BR"/>
              <a:t>EXEMPLO 4.5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2"/>
          <p:cNvSpPr txBox="1"/>
          <p:nvPr>
            <p:ph idx="12" type="sldNum"/>
          </p:nvPr>
        </p:nvSpPr>
        <p:spPr>
          <a:xfrm>
            <a:off x="218440" y="6258560"/>
            <a:ext cx="675640" cy="4019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311" name="Google Shape;311;p22"/>
          <p:cNvSpPr txBox="1"/>
          <p:nvPr>
            <p:ph type="title"/>
          </p:nvPr>
        </p:nvSpPr>
        <p:spPr>
          <a:xfrm>
            <a:off x="736600" y="1110343"/>
            <a:ext cx="3937000" cy="46402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Black"/>
              <a:buNone/>
            </a:pPr>
            <a:r>
              <a:rPr lang="pt-BR"/>
              <a:t>Problema 4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3"/>
          <p:cNvSpPr txBox="1"/>
          <p:nvPr>
            <p:ph idx="1" type="body"/>
          </p:nvPr>
        </p:nvSpPr>
        <p:spPr>
          <a:xfrm>
            <a:off x="1092925" y="1280161"/>
            <a:ext cx="11734800" cy="34747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3174"/>
              <a:buNone/>
            </a:pPr>
            <a:r>
              <a:rPr lang="pt-BR" sz="36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loja de roupas PET SUIT oferece um cartão da loja para seus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3174"/>
              <a:buNone/>
            </a:pPr>
            <a:r>
              <a:rPr lang="pt-BR" sz="36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clientes parcelarem suas compras em até 10x sem juros. Para realizar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3174"/>
              <a:buNone/>
            </a:pPr>
            <a:r>
              <a:rPr lang="pt-BR" sz="36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cartão, o cliente passa por uma análise, onde o seu SERASA SCORE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3174"/>
              <a:buNone/>
            </a:pPr>
            <a:r>
              <a:rPr lang="pt-BR" sz="36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(pontuação que vai de 0 a 1.000 que indica quais as chances de um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3174"/>
              <a:buNone/>
            </a:pPr>
            <a:r>
              <a:rPr lang="pt-BR" sz="36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determinado perfil pagar as contas corretamente nos próximos 12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3174"/>
              <a:buNone/>
            </a:pPr>
            <a:r>
              <a:rPr lang="pt-BR" sz="36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meses) define, dentro das condições descritas na tabela abaixo, se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3174"/>
              <a:buNone/>
            </a:pPr>
            <a:r>
              <a:rPr lang="pt-BR" sz="36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ele irá conseguir fazer o cartão ou não e quanto de limite em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3174"/>
              <a:buNone/>
            </a:pPr>
            <a:r>
              <a:rPr lang="pt-BR" sz="36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compras ele terá disponível.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42857"/>
              <a:buNone/>
            </a:pPr>
            <a:r>
              <a:t/>
            </a:r>
            <a:endParaRPr/>
          </a:p>
        </p:txBody>
      </p:sp>
      <p:sp>
        <p:nvSpPr>
          <p:cNvPr id="317" name="Google Shape;317;p53"/>
          <p:cNvSpPr txBox="1"/>
          <p:nvPr>
            <p:ph idx="12" type="sldNum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318" name="Google Shape;318;p53"/>
          <p:cNvSpPr txBox="1"/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lang="pt-BR"/>
              <a:t>PROBLEMA 4</a:t>
            </a:r>
            <a:endParaRPr/>
          </a:p>
        </p:txBody>
      </p:sp>
      <p:pic>
        <p:nvPicPr>
          <p:cNvPr id="319" name="Google Shape;319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31824" y="4858635"/>
            <a:ext cx="4553585" cy="990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4"/>
          <p:cNvSpPr txBox="1"/>
          <p:nvPr>
            <p:ph idx="1" type="body"/>
          </p:nvPr>
        </p:nvSpPr>
        <p:spPr>
          <a:xfrm>
            <a:off x="910046" y="997903"/>
            <a:ext cx="12675325" cy="5070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pt-BR" sz="13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dar início a distribuição de cartões, a Loja PET SUIT fez um levantamento dos clientes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pt-BR" sz="13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interessados no cartão e de seus respectivos SCORES e colocou os dados em uma planilha.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pt-BR" sz="13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Você foi contrato para fazer essa seleção de clientes. Diante disso,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pt-BR" sz="13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 Defina a situação de cada cliente como Aprovado(a) ou Não Aprovado(a) para obter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pt-BR" sz="13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cartão e mostre qual o limite que terá disponível;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pt-BR" sz="13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 Faça uma formatação condicional com os seguintes parâmetros: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pt-BR" sz="13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-Clientes APROVADOS: Preenchimento da célula que contém a situação VERDE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pt-BR" sz="13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-Clientes NÃO APROVADOS: Preenchimento da célula que contém a situação VERMELHO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pt-BR" sz="13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Na coluna “LIMITE DISPONÍVEL” cada valor de limite disponível deve estar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pt-BR" sz="13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acompanhado de um de ícone: vermelho quando não possuir limite; amarelo quando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pt-BR" sz="13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limite for de 500,00 R$ e verde quando o limite for de 1.000,00 R$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pt-BR" sz="13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 Fixe a coluna de NOMES;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pt-BR" sz="13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 Crie uma tabela que que mostre: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pt-BR" sz="13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Qual o maior e menor valor de SCORE;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pt-BR" sz="13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média do SCORE dos clientes que frequentam a loja;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pt-BR" sz="13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Quantos clientes foram aprovados e quantos não foram aprovados;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pt-BR" sz="13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Quantos clientes irão possuir o limite igual a 500,00 R$ e quantos irão possuir o limite de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pt-BR" sz="13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compras igual a 1.000,00 R$</a:t>
            </a:r>
            <a:endParaRPr sz="13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5" name="Google Shape;325;p54"/>
          <p:cNvSpPr txBox="1"/>
          <p:nvPr>
            <p:ph idx="12" type="sldNum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326" name="Google Shape;326;p54"/>
          <p:cNvSpPr txBox="1"/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lang="pt-BR"/>
              <a:t>PROBLEMA 4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5"/>
          <p:cNvSpPr txBox="1"/>
          <p:nvPr>
            <p:ph idx="1" type="body"/>
          </p:nvPr>
        </p:nvSpPr>
        <p:spPr>
          <a:xfrm>
            <a:off x="828675" y="1563620"/>
            <a:ext cx="10515600" cy="36612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3200"/>
              <a:buNone/>
            </a:pPr>
            <a:r>
              <a:t/>
            </a:r>
            <a:endParaRPr sz="32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3200"/>
              <a:buFont typeface="Arial"/>
              <a:buChar char="•"/>
            </a:pPr>
            <a:r>
              <a:rPr lang="pt-BR" sz="3200"/>
              <a:t>Responda ao feedback acessando o link: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3200"/>
              <a:buNone/>
            </a:pPr>
            <a:r>
              <a:rPr lang="pt-BR" sz="3200"/>
              <a:t>      </a:t>
            </a:r>
            <a:r>
              <a:rPr lang="pt-BR" sz="3200" u="sng">
                <a:solidFill>
                  <a:schemeClr val="hlink"/>
                </a:solidFill>
                <a:hlinkClick r:id="rId3"/>
              </a:rPr>
              <a:t>http://bit.ly/FEEDBACK_EXCEL1_2024_1</a:t>
            </a:r>
            <a:endParaRPr sz="3200"/>
          </a:p>
        </p:txBody>
      </p:sp>
      <p:sp>
        <p:nvSpPr>
          <p:cNvPr id="332" name="Google Shape;332;p55"/>
          <p:cNvSpPr txBox="1"/>
          <p:nvPr>
            <p:ph idx="12" type="sldNum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333" name="Google Shape;333;p55"/>
          <p:cNvSpPr txBox="1"/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1111"/>
              <a:buFont typeface="Arial Black"/>
              <a:buNone/>
            </a:pPr>
            <a:r>
              <a:rPr lang="pt-BR">
                <a:latin typeface="Arial Black"/>
                <a:ea typeface="Arial Black"/>
                <a:cs typeface="Arial Black"/>
                <a:sym typeface="Arial Black"/>
              </a:rPr>
              <a:t>CURSO BÁSICO PARA PLANILHAS ELETRÔNICAS</a:t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"/>
          <p:cNvSpPr txBox="1"/>
          <p:nvPr>
            <p:ph idx="1" type="body"/>
          </p:nvPr>
        </p:nvSpPr>
        <p:spPr>
          <a:xfrm>
            <a:off x="927720" y="1219201"/>
            <a:ext cx="10515600" cy="487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Arial"/>
              <a:buChar char="•"/>
            </a:pPr>
            <a:r>
              <a:rPr lang="pt-BR" sz="35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Formatação condicional: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Arial"/>
              <a:buChar char="•"/>
            </a:pPr>
            <a:r>
              <a:rPr lang="pt-BR" sz="35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 maior do que;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Arial"/>
              <a:buChar char="•"/>
            </a:pPr>
            <a:r>
              <a:rPr lang="pt-BR" sz="35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 menor do que;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Arial"/>
              <a:buChar char="•"/>
            </a:pPr>
            <a:r>
              <a:rPr lang="pt-BR" sz="35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 entre;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Arial"/>
              <a:buChar char="•"/>
            </a:pPr>
            <a:r>
              <a:rPr lang="pt-BR" sz="35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 igual a;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Arial"/>
              <a:buChar char="•"/>
            </a:pPr>
            <a:r>
              <a:rPr lang="pt-BR" sz="35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Texto que contém;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Arial"/>
              <a:buChar char="•"/>
            </a:pPr>
            <a:r>
              <a:rPr lang="pt-BR" sz="35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Uma data que ocorre.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600"/>
              <a:buNone/>
            </a:pPr>
            <a:r>
              <a:t/>
            </a:r>
            <a:endParaRPr/>
          </a:p>
        </p:txBody>
      </p:sp>
      <p:sp>
        <p:nvSpPr>
          <p:cNvPr id="130" name="Google Shape;130;p3"/>
          <p:cNvSpPr txBox="1"/>
          <p:nvPr>
            <p:ph idx="12" type="sldNum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31" name="Google Shape;131;p3"/>
          <p:cNvSpPr txBox="1"/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lang="pt-BR"/>
              <a:t>CONTEÚDO DA AULA</a:t>
            </a:r>
            <a:endParaRPr/>
          </a:p>
        </p:txBody>
      </p:sp>
      <p:sp>
        <p:nvSpPr>
          <p:cNvPr id="132" name="Google Shape;132;p3"/>
          <p:cNvSpPr txBox="1"/>
          <p:nvPr/>
        </p:nvSpPr>
        <p:spPr>
          <a:xfrm>
            <a:off x="831850" y="6350952"/>
            <a:ext cx="2489200" cy="483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6"/>
          <p:cNvSpPr txBox="1"/>
          <p:nvPr>
            <p:ph idx="1" type="body"/>
          </p:nvPr>
        </p:nvSpPr>
        <p:spPr>
          <a:xfrm>
            <a:off x="2534920" y="4998721"/>
            <a:ext cx="3561080" cy="665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pt-BR"/>
              <a:t>Gleiton Luiz Ribeiro</a:t>
            </a:r>
            <a:endParaRPr/>
          </a:p>
        </p:txBody>
      </p:sp>
      <p:sp>
        <p:nvSpPr>
          <p:cNvPr id="339" name="Google Shape;339;p56"/>
          <p:cNvSpPr txBox="1"/>
          <p:nvPr>
            <p:ph idx="2" type="body"/>
          </p:nvPr>
        </p:nvSpPr>
        <p:spPr>
          <a:xfrm>
            <a:off x="6042991" y="4998721"/>
            <a:ext cx="3614089" cy="665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pt-BR"/>
              <a:t>Curso Básico e Intermediário para Planilhas Eletrônicas</a:t>
            </a:r>
            <a:endParaRPr/>
          </a:p>
        </p:txBody>
      </p:sp>
      <p:sp>
        <p:nvSpPr>
          <p:cNvPr id="340" name="Google Shape;340;p56"/>
          <p:cNvSpPr txBox="1"/>
          <p:nvPr>
            <p:ph idx="4294967295" type="sldNum"/>
          </p:nvPr>
        </p:nvSpPr>
        <p:spPr>
          <a:xfrm>
            <a:off x="11557000" y="6384925"/>
            <a:ext cx="635000" cy="395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341" name="Google Shape;341;p56"/>
          <p:cNvSpPr/>
          <p:nvPr/>
        </p:nvSpPr>
        <p:spPr>
          <a:xfrm>
            <a:off x="7850035" y="1193799"/>
            <a:ext cx="868296" cy="15651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56"/>
          <p:cNvSpPr/>
          <p:nvPr/>
        </p:nvSpPr>
        <p:spPr>
          <a:xfrm>
            <a:off x="7768113" y="1355144"/>
            <a:ext cx="914413" cy="1323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pt-BR" sz="8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"/>
          <p:cNvSpPr txBox="1"/>
          <p:nvPr>
            <p:ph idx="1" type="body"/>
          </p:nvPr>
        </p:nvSpPr>
        <p:spPr>
          <a:xfrm>
            <a:off x="927720" y="1219201"/>
            <a:ext cx="10515600" cy="487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Arial"/>
              <a:buChar char="•"/>
            </a:pPr>
            <a:r>
              <a:rPr lang="pt-BR" sz="35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Formatação condicional:</a:t>
            </a:r>
            <a:endParaRPr/>
          </a:p>
          <a:p>
            <a:pPr indent="-4572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Arial"/>
              <a:buChar char="•"/>
            </a:pPr>
            <a:r>
              <a:rPr lang="pt-BR" sz="35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Acima ou abaixo da média;</a:t>
            </a:r>
            <a:endParaRPr/>
          </a:p>
          <a:p>
            <a:pPr indent="-4572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Arial"/>
              <a:buChar char="•"/>
            </a:pPr>
            <a:r>
              <a:rPr lang="pt-BR" sz="35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Barras de dados;</a:t>
            </a:r>
            <a:endParaRPr/>
          </a:p>
          <a:p>
            <a:pPr indent="-4572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Arial"/>
              <a:buChar char="•"/>
            </a:pPr>
            <a:r>
              <a:rPr lang="pt-BR" sz="35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Escalas de cor;</a:t>
            </a:r>
            <a:endParaRPr/>
          </a:p>
          <a:p>
            <a:pPr indent="-4572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Arial"/>
              <a:buChar char="•"/>
            </a:pPr>
            <a:r>
              <a:rPr lang="pt-BR" sz="35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Conjunto de ícones;</a:t>
            </a:r>
            <a:endParaRPr/>
          </a:p>
          <a:p>
            <a:pPr indent="-4572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Arial"/>
              <a:buChar char="•"/>
            </a:pPr>
            <a:r>
              <a:rPr lang="pt-BR" sz="35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Nova regra;</a:t>
            </a:r>
            <a:endParaRPr/>
          </a:p>
          <a:p>
            <a:pPr indent="-4572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Arial"/>
              <a:buChar char="•"/>
            </a:pPr>
            <a:r>
              <a:rPr lang="pt-BR" sz="35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Limpar regras.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600"/>
              <a:buNone/>
            </a:pPr>
            <a:r>
              <a:t/>
            </a:r>
            <a:endParaRPr/>
          </a:p>
        </p:txBody>
      </p:sp>
      <p:sp>
        <p:nvSpPr>
          <p:cNvPr id="139" name="Google Shape;139;p4"/>
          <p:cNvSpPr txBox="1"/>
          <p:nvPr>
            <p:ph idx="12" type="sldNum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40" name="Google Shape;140;p4"/>
          <p:cNvSpPr txBox="1"/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lang="pt-BR"/>
              <a:t>CONTEÚDO DA AULA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"/>
          <p:cNvSpPr txBox="1"/>
          <p:nvPr>
            <p:ph idx="1" type="body"/>
          </p:nvPr>
        </p:nvSpPr>
        <p:spPr>
          <a:xfrm>
            <a:off x="927720" y="1219201"/>
            <a:ext cx="10515600" cy="487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22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Arial"/>
              <a:buChar char="•"/>
            </a:pPr>
            <a:r>
              <a:rPr lang="pt-BR" sz="35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Algumas funções matemáticas e estatísticas:</a:t>
            </a:r>
            <a:endParaRPr/>
          </a:p>
          <a:p>
            <a:pPr indent="-457200" lvl="1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Arial"/>
              <a:buChar char="•"/>
            </a:pPr>
            <a:r>
              <a:rPr lang="pt-BR" sz="35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CONT.SE;</a:t>
            </a:r>
            <a:endParaRPr/>
          </a:p>
          <a:p>
            <a:pPr indent="-457200" lvl="1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Arial"/>
              <a:buChar char="•"/>
            </a:pPr>
            <a:r>
              <a:rPr lang="pt-BR" sz="35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CONT.SES;</a:t>
            </a:r>
            <a:endParaRPr/>
          </a:p>
          <a:p>
            <a:pPr indent="-457200" lvl="1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Arial"/>
              <a:buChar char="•"/>
            </a:pPr>
            <a:r>
              <a:rPr lang="pt-BR" sz="35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SOMASE;</a:t>
            </a:r>
            <a:endParaRPr/>
          </a:p>
          <a:p>
            <a:pPr indent="-457200" lvl="1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Arial"/>
              <a:buChar char="•"/>
            </a:pPr>
            <a:r>
              <a:rPr lang="pt-BR" sz="35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SOMASES;</a:t>
            </a:r>
            <a:endParaRPr/>
          </a:p>
          <a:p>
            <a:pPr indent="-457200" lvl="1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Arial"/>
              <a:buChar char="•"/>
            </a:pPr>
            <a:r>
              <a:rPr lang="pt-BR" sz="35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MÉDIASE;</a:t>
            </a:r>
            <a:endParaRPr/>
          </a:p>
          <a:p>
            <a:pPr indent="-457200" lvl="1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Arial"/>
              <a:buChar char="•"/>
            </a:pPr>
            <a:r>
              <a:rPr lang="pt-BR" sz="35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MÉDIASES.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600"/>
              <a:buNone/>
            </a:pPr>
            <a:r>
              <a:t/>
            </a:r>
            <a:endParaRPr/>
          </a:p>
        </p:txBody>
      </p:sp>
      <p:sp>
        <p:nvSpPr>
          <p:cNvPr id="147" name="Google Shape;147;p5"/>
          <p:cNvSpPr txBox="1"/>
          <p:nvPr>
            <p:ph idx="12" type="sldNum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48" name="Google Shape;148;p5"/>
          <p:cNvSpPr txBox="1"/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lang="pt-BR"/>
              <a:t>CONTEÚDO DA AULA</a:t>
            </a:r>
            <a:endParaRPr/>
          </a:p>
        </p:txBody>
      </p:sp>
      <p:sp>
        <p:nvSpPr>
          <p:cNvPr id="149" name="Google Shape;149;p5"/>
          <p:cNvSpPr txBox="1"/>
          <p:nvPr/>
        </p:nvSpPr>
        <p:spPr>
          <a:xfrm>
            <a:off x="831850" y="6350952"/>
            <a:ext cx="2489200" cy="483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31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"/>
          <p:cNvSpPr txBox="1"/>
          <p:nvPr>
            <p:ph idx="1" type="body"/>
          </p:nvPr>
        </p:nvSpPr>
        <p:spPr>
          <a:xfrm>
            <a:off x="4978400" y="1110343"/>
            <a:ext cx="6375400" cy="46402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E2A"/>
              </a:buClr>
              <a:buSzPts val="3200"/>
              <a:buFont typeface="Arial"/>
              <a:buChar char="•"/>
            </a:pPr>
            <a:r>
              <a:rPr lang="pt-BR" sz="3200">
                <a:latin typeface="Century Gothic"/>
                <a:ea typeface="Century Gothic"/>
                <a:cs typeface="Century Gothic"/>
                <a:sym typeface="Century Gothic"/>
              </a:rPr>
              <a:t>FILTRO AVANÇADO</a:t>
            </a:r>
            <a:endParaRPr/>
          </a:p>
        </p:txBody>
      </p:sp>
      <p:sp>
        <p:nvSpPr>
          <p:cNvPr id="155" name="Google Shape;155;p6"/>
          <p:cNvSpPr txBox="1"/>
          <p:nvPr>
            <p:ph type="title"/>
          </p:nvPr>
        </p:nvSpPr>
        <p:spPr>
          <a:xfrm>
            <a:off x="736600" y="1110343"/>
            <a:ext cx="3937000" cy="46402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Black"/>
              <a:buNone/>
            </a:pPr>
            <a:r>
              <a:rPr lang="pt-BR"/>
              <a:t>EXEMPLO 4.1</a:t>
            </a:r>
            <a:endParaRPr/>
          </a:p>
        </p:txBody>
      </p:sp>
      <p:sp>
        <p:nvSpPr>
          <p:cNvPr id="156" name="Google Shape;156;p6"/>
          <p:cNvSpPr txBox="1"/>
          <p:nvPr>
            <p:ph idx="12" type="sldNum"/>
          </p:nvPr>
        </p:nvSpPr>
        <p:spPr>
          <a:xfrm>
            <a:off x="218440" y="6258560"/>
            <a:ext cx="675640" cy="4019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"/>
          <p:cNvSpPr txBox="1"/>
          <p:nvPr>
            <p:ph idx="1" type="body"/>
          </p:nvPr>
        </p:nvSpPr>
        <p:spPr>
          <a:xfrm>
            <a:off x="831850" y="1219201"/>
            <a:ext cx="11791330" cy="487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</a:pPr>
            <a:r>
              <a:rPr lang="pt-BR" sz="3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planilha do Exemplo 4.1 contém os dados dos funcionários da empresa a qual você trabalha.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pt-BR" sz="3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Crie listas suspensas sem duplicadas para unidade, cargo e área. Logo em seguida crie uma tabela com todos os funcionários que respeite a seleção feita nas listas suspensas. </a:t>
            </a:r>
            <a:endParaRPr/>
          </a:p>
          <a:p>
            <a:pPr indent="-2921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2" name="Google Shape;162;p7"/>
          <p:cNvSpPr txBox="1"/>
          <p:nvPr>
            <p:ph idx="12" type="sldNum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63" name="Google Shape;163;p7"/>
          <p:cNvSpPr txBox="1"/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lang="pt-BR"/>
              <a:t>EXEMPLO 4.1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"/>
          <p:cNvSpPr txBox="1"/>
          <p:nvPr>
            <p:ph idx="1" type="body"/>
          </p:nvPr>
        </p:nvSpPr>
        <p:spPr>
          <a:xfrm>
            <a:off x="4978400" y="1110343"/>
            <a:ext cx="7213600" cy="46402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E2A"/>
              </a:buClr>
              <a:buSzPts val="3200"/>
              <a:buFont typeface="Arial"/>
              <a:buChar char="•"/>
            </a:pPr>
            <a:r>
              <a:rPr lang="pt-BR" sz="3200"/>
              <a:t>FUNÇÕES BÁSICAS OPERACIONAIS</a:t>
            </a:r>
            <a:endParaRPr/>
          </a:p>
        </p:txBody>
      </p:sp>
      <p:sp>
        <p:nvSpPr>
          <p:cNvPr id="170" name="Google Shape;170;p8"/>
          <p:cNvSpPr txBox="1"/>
          <p:nvPr>
            <p:ph idx="12" type="sldNum"/>
          </p:nvPr>
        </p:nvSpPr>
        <p:spPr>
          <a:xfrm>
            <a:off x="218440" y="6258560"/>
            <a:ext cx="675640" cy="4019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71" name="Google Shape;171;p8"/>
          <p:cNvSpPr txBox="1"/>
          <p:nvPr>
            <p:ph type="title"/>
          </p:nvPr>
        </p:nvSpPr>
        <p:spPr>
          <a:xfrm>
            <a:off x="736600" y="1110343"/>
            <a:ext cx="3937000" cy="46402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Black"/>
              <a:buNone/>
            </a:pPr>
            <a:r>
              <a:rPr lang="pt-BR"/>
              <a:t>EXEMPLO 4.2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"/>
          <p:cNvSpPr txBox="1"/>
          <p:nvPr>
            <p:ph idx="1" type="body"/>
          </p:nvPr>
        </p:nvSpPr>
        <p:spPr>
          <a:xfrm>
            <a:off x="831850" y="961295"/>
            <a:ext cx="10515600" cy="487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</a:pPr>
            <a:r>
              <a:rPr lang="pt-BR" sz="3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professora Leticia leciona a disciplina de Cálculo I e elaborou uma planilha com as notas de seus alunos.</a:t>
            </a:r>
            <a:endParaRPr/>
          </a:p>
          <a:p>
            <a:pPr indent="-457200" lvl="2" marL="137160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pt-BR" sz="3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Os alunos que tiveram a média das notas 1 e 2 igual ou superior a 6,0 foram automaticamente aprovados, os restantes tiveram o direito de fazer a prova substitutiva – que substitui a menor nota que o(a) aluno(a) teve entre as notas N1 e N2.</a:t>
            </a:r>
            <a:endParaRPr/>
          </a:p>
        </p:txBody>
      </p:sp>
      <p:sp>
        <p:nvSpPr>
          <p:cNvPr id="178" name="Google Shape;178;p9"/>
          <p:cNvSpPr txBox="1"/>
          <p:nvPr>
            <p:ph idx="12" type="sldNum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79" name="Google Shape;179;p9"/>
          <p:cNvSpPr txBox="1"/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lang="pt-BR"/>
              <a:t>EXEMPLO 4.2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ovo Padrão PET">
  <a:themeElements>
    <a:clrScheme name="PET">
      <a:dk1>
        <a:srgbClr val="860000"/>
      </a:dk1>
      <a:lt1>
        <a:srgbClr val="FFFFFF"/>
      </a:lt1>
      <a:dk2>
        <a:srgbClr val="000E2A"/>
      </a:dk2>
      <a:lt2>
        <a:srgbClr val="FFFFFF"/>
      </a:lt2>
      <a:accent1>
        <a:srgbClr val="000E2A"/>
      </a:accent1>
      <a:accent2>
        <a:srgbClr val="860000"/>
      </a:accent2>
      <a:accent3>
        <a:srgbClr val="03253B"/>
      </a:accent3>
      <a:accent4>
        <a:srgbClr val="290A04"/>
      </a:accent4>
      <a:accent5>
        <a:srgbClr val="00487E"/>
      </a:accent5>
      <a:accent6>
        <a:srgbClr val="920000"/>
      </a:accent6>
      <a:hlink>
        <a:srgbClr val="0070C0"/>
      </a:hlink>
      <a:folHlink>
        <a:srgbClr val="CC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2020-06-28T23:26:51Z</dcterms:created>
  <dc:creator>Ricardo</dc:creator>
</cp:coreProperties>
</file>