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ial Black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gWai9vfbHiJICSR7awVE7CUebF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alBlack-regular.fntdata"/><Relationship Id="rId14" Type="http://schemas.openxmlformats.org/officeDocument/2006/relationships/font" Target="fonts/Montserrat-bold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4e57cd3ed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2d4e57cd3ed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6ae85f9d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2d6ae85f9d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Atingir meta é usado quando conhece o resultado de uma formula mas não tem certeza dos valores de entrada necessários para chegar nesse valor.</a:t>
            </a:r>
            <a:endParaRPr/>
          </a:p>
        </p:txBody>
      </p:sp>
      <p:sp>
        <p:nvSpPr>
          <p:cNvPr id="123" name="Google Shape;123;g2d6ae85f9df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6ae85f9df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2d6ae85f9df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Fórmula: F=k.x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Em c2: =f/k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atingir meta -&gt; c2 para 0,5 alterando a2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-Primeira resposta: F= 150 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-Segunda resposta: Deformação igual a 0,75m; (só substituir)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Apresentar como inserir personalização na célula – exemplo  na célula B2: Menu Página Inicial &gt; Seção Número &gt; Mais formatos de número &gt; Personalizado &gt; Geral “N/m”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-A unidade na função converter deve vir em aspas =CONVERTER(B2;"N";"lbf").</a:t>
            </a:r>
            <a:endParaRPr/>
          </a:p>
        </p:txBody>
      </p:sp>
      <p:sp>
        <p:nvSpPr>
          <p:cNvPr id="130" name="Google Shape;130;g2d6ae85f9df_1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d6ae85f9df_1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d6ae85f9df_1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-Uma das ferramentas de teste de hipótese do Excel;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-Utilize-a quando você conhece o resultado que deseja obter de uma fórmula, mas não tem certeza sobre o valor de entrada necessário para chegar a esse resultado.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 o exemplo na lousa: </a:t>
            </a:r>
            <a:b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Fórmula: y = x+1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o valor de x para y=2?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 caso é simples, mas para um fórmula da seguinte maneira: y = x³ + x² + 38 para y=37 fica mais difícil realizar o cálculo na mão, mas com o atingir meta podemos resolver facilmente essa equação.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d6ae85f9df_1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 Principal">
  <p:cSld name="Capa Princip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5"/>
          <p:cNvSpPr txBox="1"/>
          <p:nvPr>
            <p:ph type="ctrTitle"/>
          </p:nvPr>
        </p:nvSpPr>
        <p:spPr>
          <a:xfrm>
            <a:off x="5080000" y="2842418"/>
            <a:ext cx="5588000" cy="11731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0000"/>
              </a:buClr>
              <a:buSzPts val="6000"/>
              <a:buFont typeface="Arial Black"/>
              <a:buNone/>
              <a:defRPr sz="6000">
                <a:solidFill>
                  <a:srgbClr val="86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" type="subTitle"/>
          </p:nvPr>
        </p:nvSpPr>
        <p:spPr>
          <a:xfrm>
            <a:off x="5080000" y="4812529"/>
            <a:ext cx="558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25"/>
          <p:cNvSpPr txBox="1"/>
          <p:nvPr>
            <p:ph idx="2" type="body"/>
          </p:nvPr>
        </p:nvSpPr>
        <p:spPr>
          <a:xfrm>
            <a:off x="508001" y="1061403"/>
            <a:ext cx="3263900" cy="2078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000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Texto">
  <p:cSld name="Duas Partes de Texto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0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0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3" name="Google Shape;93;p30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0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0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30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0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0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0"/>
          <p:cNvSpPr txBox="1"/>
          <p:nvPr>
            <p:ph idx="1" type="body"/>
          </p:nvPr>
        </p:nvSpPr>
        <p:spPr>
          <a:xfrm>
            <a:off x="635000" y="1238250"/>
            <a:ext cx="407924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1pPr>
            <a:lvl2pPr indent="-381000" lvl="1" marL="914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2pPr>
            <a:lvl3pPr indent="-355600" lvl="2" marL="1371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3pPr>
            <a:lvl4pPr indent="-342900" lvl="3" marL="1828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4pPr>
            <a:lvl5pPr indent="-342900" lvl="4" marL="2286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2" type="body"/>
          </p:nvPr>
        </p:nvSpPr>
        <p:spPr>
          <a:xfrm>
            <a:off x="5039360" y="1238250"/>
            <a:ext cx="651764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Imagem">
  <p:cSld name="Texto e Imagem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1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1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6" name="Google Shape;106;p31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1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1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1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1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1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1"/>
          <p:cNvSpPr txBox="1"/>
          <p:nvPr>
            <p:ph idx="1" type="body"/>
          </p:nvPr>
        </p:nvSpPr>
        <p:spPr>
          <a:xfrm>
            <a:off x="635000" y="1238250"/>
            <a:ext cx="439420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1pPr>
            <a:lvl2pPr indent="-381000" lvl="1" marL="914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2pPr>
            <a:lvl3pPr indent="-355600" lvl="2" marL="1371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3pPr>
            <a:lvl4pPr indent="-342900" lvl="3" marL="1828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4pPr>
            <a:lvl5pPr indent="-342900" lvl="4" marL="2286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1"/>
          <p:cNvSpPr/>
          <p:nvPr>
            <p:ph idx="2" type="pic"/>
          </p:nvPr>
        </p:nvSpPr>
        <p:spPr>
          <a:xfrm>
            <a:off x="5414963" y="1238250"/>
            <a:ext cx="6142037" cy="4838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">
  <p:cSld name="Título e Text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2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2"/>
          <p:cNvSpPr txBox="1"/>
          <p:nvPr>
            <p:ph idx="1" type="body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  <a:defRPr sz="2600">
                <a:solidFill>
                  <a:srgbClr val="000E2A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2000"/>
              <a:buNone/>
              <a:defRPr sz="2000">
                <a:solidFill>
                  <a:srgbClr val="AE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800"/>
              <a:buNone/>
              <a:defRPr sz="1800">
                <a:solidFill>
                  <a:srgbClr val="AE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9pPr>
          </a:lstStyle>
          <a:p/>
        </p:txBody>
      </p:sp>
      <p:sp>
        <p:nvSpPr>
          <p:cNvPr id="22" name="Google Shape;22;p22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" name="Google Shape;24;p22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2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2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2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0" type="dt"/>
          </p:nvPr>
        </p:nvSpPr>
        <p:spPr>
          <a:xfrm>
            <a:off x="921004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900">
                <a:solidFill>
                  <a:srgbClr val="000E2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2" type="sldNum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4" name="Google Shape;34;p23"/>
          <p:cNvSpPr txBox="1"/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Final">
  <p:cSld name="Slide Fin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/>
          <p:nvPr>
            <p:ph idx="10" type="dt"/>
          </p:nvPr>
        </p:nvSpPr>
        <p:spPr>
          <a:xfrm>
            <a:off x="4851400" y="6197600"/>
            <a:ext cx="2489200" cy="483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" type="body"/>
          </p:nvPr>
        </p:nvSpPr>
        <p:spPr>
          <a:xfrm>
            <a:off x="2534920" y="4998721"/>
            <a:ext cx="3561080" cy="66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2" type="body"/>
          </p:nvPr>
        </p:nvSpPr>
        <p:spPr>
          <a:xfrm>
            <a:off x="6042991" y="4998721"/>
            <a:ext cx="3614089" cy="66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ap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ctrTitle"/>
          </p:nvPr>
        </p:nvSpPr>
        <p:spPr>
          <a:xfrm>
            <a:off x="5080000" y="1788159"/>
            <a:ext cx="5588000" cy="11731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0000"/>
              </a:buClr>
              <a:buSzPts val="7500"/>
              <a:buFont typeface="Montserrat"/>
              <a:buNone/>
              <a:defRPr sz="7500">
                <a:solidFill>
                  <a:srgbClr val="86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" type="subTitle"/>
          </p:nvPr>
        </p:nvSpPr>
        <p:spPr>
          <a:xfrm>
            <a:off x="5080000" y="3114358"/>
            <a:ext cx="558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21"/>
          <p:cNvSpPr txBox="1"/>
          <p:nvPr>
            <p:ph idx="2" type="body"/>
          </p:nvPr>
        </p:nvSpPr>
        <p:spPr>
          <a:xfrm>
            <a:off x="508001" y="1061403"/>
            <a:ext cx="3263900" cy="2078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8000"/>
              <a:buNone/>
              <a:defRPr sz="8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 Secundária">
  <p:cSld name="Capa Secundária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26"/>
          <p:cNvGrpSpPr/>
          <p:nvPr/>
        </p:nvGrpSpPr>
        <p:grpSpPr>
          <a:xfrm>
            <a:off x="0" y="0"/>
            <a:ext cx="12191999" cy="6858000"/>
            <a:chOff x="1" y="0"/>
            <a:chExt cx="12191999" cy="6858000"/>
          </a:xfrm>
        </p:grpSpPr>
        <p:sp>
          <p:nvSpPr>
            <p:cNvPr id="45" name="Google Shape;45;p26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" name="Google Shape;46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560149" y="993774"/>
              <a:ext cx="4735058" cy="4870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47;p26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chemeClr val="lt1">
                <a:alpha val="745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6"/>
          <p:cNvSpPr txBox="1"/>
          <p:nvPr>
            <p:ph type="title"/>
          </p:nvPr>
        </p:nvSpPr>
        <p:spPr>
          <a:xfrm>
            <a:off x="705622" y="993774"/>
            <a:ext cx="10724378" cy="48704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 Black"/>
              <a:buNone/>
              <a:defRPr sz="5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>
  <p:cSld name="Duas Partes de Conteúd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7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7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4" name="Google Shape;54;p27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7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7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7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7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838200" y="1300480"/>
            <a:ext cx="5181600" cy="4876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b="0">
                <a:latin typeface="Arial "/>
                <a:ea typeface="Arial "/>
                <a:cs typeface="Arial "/>
                <a:sym typeface="Arial "/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 "/>
                <a:ea typeface="Arial "/>
                <a:cs typeface="Arial "/>
                <a:sym typeface="Arial 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6172200" y="1300480"/>
            <a:ext cx="5181600" cy="4876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 "/>
                <a:ea typeface="Arial "/>
                <a:cs typeface="Arial "/>
                <a:sym typeface="Arial 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 de Conteúdos">
  <p:cSld name="Comparação de Conteúdo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8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7" name="Google Shape;67;p28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8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8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8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8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8"/>
          <p:cNvSpPr txBox="1"/>
          <p:nvPr>
            <p:ph idx="1" type="body"/>
          </p:nvPr>
        </p:nvSpPr>
        <p:spPr>
          <a:xfrm>
            <a:off x="839788" y="11582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28"/>
          <p:cNvSpPr txBox="1"/>
          <p:nvPr>
            <p:ph idx="2" type="body"/>
          </p:nvPr>
        </p:nvSpPr>
        <p:spPr>
          <a:xfrm>
            <a:off x="839788" y="2148840"/>
            <a:ext cx="5157787" cy="4040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sz="2800">
                <a:latin typeface="Arial "/>
                <a:ea typeface="Arial "/>
                <a:cs typeface="Arial "/>
                <a:sym typeface="Arial "/>
              </a:defRPr>
            </a:lvl1pPr>
            <a:lvl2pPr indent="-381000" lvl="1" marL="914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 "/>
                <a:ea typeface="Arial "/>
                <a:cs typeface="Arial "/>
                <a:sym typeface="Arial "/>
              </a:defRPr>
            </a:lvl2pPr>
            <a:lvl3pPr indent="-355600" lvl="2" marL="1371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 "/>
                <a:ea typeface="Arial "/>
                <a:cs typeface="Arial "/>
                <a:sym typeface="Arial "/>
              </a:defRPr>
            </a:lvl3pPr>
            <a:lvl4pPr indent="-342900" lvl="3" marL="1828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 "/>
                <a:ea typeface="Arial "/>
                <a:cs typeface="Arial "/>
                <a:sym typeface="Arial "/>
              </a:defRPr>
            </a:lvl4pPr>
            <a:lvl5pPr indent="-342900" lvl="4" marL="2286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 "/>
                <a:ea typeface="Arial "/>
                <a:cs typeface="Arial "/>
                <a:sym typeface="Arial 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3" type="body"/>
          </p:nvPr>
        </p:nvSpPr>
        <p:spPr>
          <a:xfrm>
            <a:off x="6172200" y="11582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28"/>
          <p:cNvSpPr txBox="1"/>
          <p:nvPr>
            <p:ph idx="4" type="body"/>
          </p:nvPr>
        </p:nvSpPr>
        <p:spPr>
          <a:xfrm>
            <a:off x="6172200" y="2148840"/>
            <a:ext cx="5183188" cy="4040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sz="2800">
                <a:latin typeface="Arial "/>
                <a:ea typeface="Arial "/>
                <a:cs typeface="Arial "/>
                <a:sym typeface="Arial "/>
              </a:defRPr>
            </a:lvl1pPr>
            <a:lvl2pPr indent="-381000" lvl="1" marL="914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 "/>
                <a:ea typeface="Arial "/>
                <a:cs typeface="Arial "/>
                <a:sym typeface="Arial "/>
              </a:defRPr>
            </a:lvl2pPr>
            <a:lvl3pPr indent="-355600" lvl="2" marL="1371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 "/>
                <a:ea typeface="Arial "/>
                <a:cs typeface="Arial "/>
                <a:sym typeface="Arial "/>
              </a:defRPr>
            </a:lvl3pPr>
            <a:lvl4pPr indent="-342900" lvl="3" marL="1828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 "/>
                <a:ea typeface="Arial "/>
                <a:cs typeface="Arial "/>
                <a:sym typeface="Arial "/>
              </a:defRPr>
            </a:lvl4pPr>
            <a:lvl5pPr indent="-342900" lvl="4" marL="2286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 "/>
                <a:ea typeface="Arial "/>
                <a:cs typeface="Arial "/>
                <a:sym typeface="Arial 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>
  <p:cSld name="Somente Título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9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9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2" name="Google Shape;82;p29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9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9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9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9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 b="0" i="0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288473"/>
            <a:ext cx="10515600" cy="488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E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614680" y="6385560"/>
            <a:ext cx="2500660" cy="472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4e57cd3ed_0_7"/>
          <p:cNvSpPr txBox="1"/>
          <p:nvPr>
            <p:ph idx="1" type="subTitle"/>
          </p:nvPr>
        </p:nvSpPr>
        <p:spPr>
          <a:xfrm>
            <a:off x="5485750" y="2708627"/>
            <a:ext cx="5588100" cy="1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pt-BR" sz="4000">
                <a:latin typeface="Arial"/>
                <a:ea typeface="Arial"/>
                <a:cs typeface="Arial"/>
                <a:sym typeface="Arial"/>
              </a:rPr>
              <a:t>Curso Básico e Intermediário para Planilhas Eletrônicas</a:t>
            </a:r>
            <a:endParaRPr/>
          </a:p>
        </p:txBody>
      </p:sp>
      <p:sp>
        <p:nvSpPr>
          <p:cNvPr id="119" name="Google Shape;119;g2d4e57cd3ed_0_7"/>
          <p:cNvSpPr txBox="1"/>
          <p:nvPr>
            <p:ph idx="2" type="body"/>
          </p:nvPr>
        </p:nvSpPr>
        <p:spPr>
          <a:xfrm>
            <a:off x="508000" y="1061403"/>
            <a:ext cx="34170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8000"/>
              <a:buNone/>
            </a:pPr>
            <a:r>
              <a:rPr lang="pt-BR" sz="8000"/>
              <a:t>AULA 10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6ae85f9df_1_0"/>
          <p:cNvSpPr txBox="1"/>
          <p:nvPr>
            <p:ph idx="1" type="body"/>
          </p:nvPr>
        </p:nvSpPr>
        <p:spPr>
          <a:xfrm>
            <a:off x="4978400" y="1110343"/>
            <a:ext cx="6375300" cy="46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Dashboard</a:t>
            </a:r>
            <a:endParaRPr/>
          </a:p>
        </p:txBody>
      </p:sp>
      <p:sp>
        <p:nvSpPr>
          <p:cNvPr id="126" name="Google Shape;126;g2d6ae85f9df_1_0"/>
          <p:cNvSpPr txBox="1"/>
          <p:nvPr>
            <p:ph type="title"/>
          </p:nvPr>
        </p:nvSpPr>
        <p:spPr>
          <a:xfrm>
            <a:off x="736600" y="1110343"/>
            <a:ext cx="3936900" cy="46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AULA 10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6ae85f9df_1_6"/>
          <p:cNvSpPr txBox="1"/>
          <p:nvPr>
            <p:ph idx="1" type="body"/>
          </p:nvPr>
        </p:nvSpPr>
        <p:spPr>
          <a:xfrm>
            <a:off x="838200" y="1507490"/>
            <a:ext cx="10515600" cy="48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200"/>
              <a:t>Um dashboard no Excel é uma representação visual concisa e interativa de dados, criada para fornecer uma visão geral rápida e clara de informações importantes. É como um painel de controle que apresenta indicadores-chave de desempenho (KPIs) de forma organizada e fácil de entender.</a:t>
            </a:r>
            <a:endParaRPr sz="32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33" name="Google Shape;133;g2d6ae85f9df_1_6"/>
          <p:cNvSpPr txBox="1"/>
          <p:nvPr>
            <p:ph idx="12" type="sldNum"/>
          </p:nvPr>
        </p:nvSpPr>
        <p:spPr>
          <a:xfrm>
            <a:off x="9728200" y="6385560"/>
            <a:ext cx="6351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4" name="Google Shape;134;g2d6ae85f9df_1_6"/>
          <p:cNvSpPr txBox="1"/>
          <p:nvPr>
            <p:ph type="title"/>
          </p:nvPr>
        </p:nvSpPr>
        <p:spPr>
          <a:xfrm>
            <a:off x="152400" y="131762"/>
            <a:ext cx="9709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DASHBOARDS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6ae85f9df_1_13"/>
          <p:cNvSpPr txBox="1"/>
          <p:nvPr>
            <p:ph idx="1" type="body"/>
          </p:nvPr>
        </p:nvSpPr>
        <p:spPr>
          <a:xfrm>
            <a:off x="5080000" y="1110343"/>
            <a:ext cx="6375300" cy="46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Como construir um Dashboard</a:t>
            </a:r>
            <a:endParaRPr/>
          </a:p>
        </p:txBody>
      </p:sp>
      <p:sp>
        <p:nvSpPr>
          <p:cNvPr id="141" name="Google Shape;141;g2d6ae85f9df_1_13"/>
          <p:cNvSpPr txBox="1"/>
          <p:nvPr>
            <p:ph type="title"/>
          </p:nvPr>
        </p:nvSpPr>
        <p:spPr>
          <a:xfrm>
            <a:off x="736600" y="1110343"/>
            <a:ext cx="3936900" cy="46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10.1</a:t>
            </a:r>
            <a:endParaRPr/>
          </a:p>
        </p:txBody>
      </p:sp>
      <p:sp>
        <p:nvSpPr>
          <p:cNvPr id="142" name="Google Shape;142;g2d6ae85f9df_1_13"/>
          <p:cNvSpPr txBox="1"/>
          <p:nvPr>
            <p:ph idx="12" type="sldNum"/>
          </p:nvPr>
        </p:nvSpPr>
        <p:spPr>
          <a:xfrm>
            <a:off x="218440" y="6258560"/>
            <a:ext cx="6756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2534920" y="4998721"/>
            <a:ext cx="3561080" cy="66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/>
              <a:t>Bárbara de Oliveira Ribeiro</a:t>
            </a:r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6540" y="1484243"/>
            <a:ext cx="816886" cy="104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6069495" y="5001219"/>
            <a:ext cx="3614089" cy="66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Curso Básico e Intermediário para Planilhas Eletrônicas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ovo Padrão PET">
  <a:themeElements>
    <a:clrScheme name="PET">
      <a:dk1>
        <a:srgbClr val="860000"/>
      </a:dk1>
      <a:lt1>
        <a:srgbClr val="FFFFFF"/>
      </a:lt1>
      <a:dk2>
        <a:srgbClr val="000E2A"/>
      </a:dk2>
      <a:lt2>
        <a:srgbClr val="FFFFFF"/>
      </a:lt2>
      <a:accent1>
        <a:srgbClr val="000E2A"/>
      </a:accent1>
      <a:accent2>
        <a:srgbClr val="860000"/>
      </a:accent2>
      <a:accent3>
        <a:srgbClr val="03253B"/>
      </a:accent3>
      <a:accent4>
        <a:srgbClr val="290A04"/>
      </a:accent4>
      <a:accent5>
        <a:srgbClr val="00487E"/>
      </a:accent5>
      <a:accent6>
        <a:srgbClr val="920000"/>
      </a:accent6>
      <a:hlink>
        <a:srgbClr val="0070C0"/>
      </a:hlink>
      <a:folHlink>
        <a:srgbClr val="CC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2020-06-28T23:26:51Z</dcterms:created>
  <dc:creator>Ricardo</dc:creator>
</cp:coreProperties>
</file>