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6858000" cx="12192000"/>
  <p:notesSz cx="6858000" cy="9144000"/>
  <p:embeddedFontLst>
    <p:embeddedFont>
      <p:font typeface="Montserrat"/>
      <p:regular r:id="rId29"/>
      <p:bold r:id="rId30"/>
      <p:italic r:id="rId31"/>
      <p:boldItalic r:id="rId32"/>
    </p:embeddedFont>
    <p:embeddedFont>
      <p:font typeface="Arial Black"/>
      <p:regular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34" roundtripDataSignature="AMtx7mjG7zQCGgn2qKouzqPHj1Hk696n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Montserrat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Montserrat-italic.fntdata"/><Relationship Id="rId30" Type="http://schemas.openxmlformats.org/officeDocument/2006/relationships/font" Target="fonts/Montserrat-bold.fntdata"/><Relationship Id="rId11" Type="http://schemas.openxmlformats.org/officeDocument/2006/relationships/slide" Target="slides/slide6.xml"/><Relationship Id="rId33" Type="http://schemas.openxmlformats.org/officeDocument/2006/relationships/font" Target="fonts/ArialBlack-regular.fntdata"/><Relationship Id="rId10" Type="http://schemas.openxmlformats.org/officeDocument/2006/relationships/slide" Target="slides/slide5.xml"/><Relationship Id="rId32" Type="http://schemas.openxmlformats.org/officeDocument/2006/relationships/font" Target="fonts/Montserrat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customschemas.google.com/relationships/presentationmetadata" Target="meta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" name="Google Shape;10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8" name="Google Shape;178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pt-BR"/>
              <a:t>Inserir gráfico de radar a partir dos dados de C4:H9.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6" name="Google Shape;186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4" name="Google Shape;194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1" name="Google Shape;20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Adicionar gráfico de dispersão com dados de B2:C18.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Clicar com botão direito em um dos pontos, adicionar linha de tendência, rolar painel a direita, exibir equação no gráfico e R².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i="0"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 </a:t>
            </a:r>
            <a:r>
              <a:rPr b="1" i="0"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coeficiente de determinação</a:t>
            </a:r>
            <a:r>
              <a:rPr b="0" i="0"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também chamado de </a:t>
            </a:r>
            <a:r>
              <a:rPr b="1" i="0"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R²</a:t>
            </a:r>
            <a:r>
              <a:rPr b="0" i="0"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é uma medida de ajustamento de um modelo </a:t>
            </a:r>
            <a:r>
              <a:rPr b="1" i="0" lang="pt-BR" sz="1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(equação exibida no gráfico) </a:t>
            </a:r>
            <a:r>
              <a:rPr b="0" i="0"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estatístico linear generalizado, como a </a:t>
            </a:r>
            <a:r>
              <a:rPr b="0" i="0" lang="pt-BR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regressão linear,</a:t>
            </a:r>
            <a:r>
              <a:rPr b="0" i="0"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em relação aos valores observados. O R² varia entre 0 e 1, indicando, em percentagem, o quanto o modelo consegue explicar os valores observados. Quanto maior o R², mais explicativo é o modelo, melhor ele se ajusta à amostra.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i="0"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exemplo, se o R² de um modelo é 0,8234, isto significa que 82,34% da variável dependente consegue ser explicada pelos regressores presentes no modelo.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2" name="Google Shape;202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0" name="Google Shape;210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7" name="Google Shape;21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pt-BR"/>
              <a:t>Selecionar de B5:D20, inserir Gráficos Recomendados, Todos os Gráficos, Combinação, Linha com marcadores (nas duas séries), selecionar Eixo Secundários.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8" name="Google Shape;218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6" name="Google Shape;226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4" name="Google Shape;234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Selecionar B2:M14, inserir minigráfico de linha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Intervalo de locais $N$2:$N$14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Clicar em um dos minigráficos, menu Design, Pontos altos cor do marcador Verde escuro, Pontos negativos vermelho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5" name="Google Shape;235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2" name="Google Shape;242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0" name="Google Shape;250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2" name="Google Shape;11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22e2d86e654_0_3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8" name="Google Shape;258;g22e2d86e654_0_3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6" name="Google Shape;266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4" name="Google Shape;274;p4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1" name="Google Shape;281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0" name="Google Shape;12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pt-BR"/>
              <a:t>Obter quantidade de alunos aprovados, reprovados e de substitutiva com a função CONT.SE()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8" name="Google Shape;128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5" name="Google Shape;14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pt-BR"/>
              <a:t>Selecionar B2:D7, mostrar gráfico de barras agrupadas, empilhadas, empilhadas 100% e gráficos 3d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2" name="Google Shape;162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9" name="Google Shape;169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A1:B13 Gráfico de linhas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C1:D13 Gráfico de colunas 100% empilhadas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0" name="Google Shape;170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a Principal">
  <p:cSld name="Capa Principal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1"/>
          <p:cNvSpPr txBox="1"/>
          <p:nvPr>
            <p:ph type="ctrTitle"/>
          </p:nvPr>
        </p:nvSpPr>
        <p:spPr>
          <a:xfrm>
            <a:off x="5080000" y="2842418"/>
            <a:ext cx="5588000" cy="11731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60000"/>
              </a:buClr>
              <a:buSzPts val="6000"/>
              <a:buFont typeface="Arial Black"/>
              <a:buNone/>
              <a:defRPr sz="6000">
                <a:solidFill>
                  <a:srgbClr val="86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1"/>
          <p:cNvSpPr txBox="1"/>
          <p:nvPr>
            <p:ph idx="1" type="subTitle"/>
          </p:nvPr>
        </p:nvSpPr>
        <p:spPr>
          <a:xfrm>
            <a:off x="5080000" y="4812529"/>
            <a:ext cx="558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7" name="Google Shape;17;p31"/>
          <p:cNvSpPr txBox="1"/>
          <p:nvPr>
            <p:ph idx="2" type="body"/>
          </p:nvPr>
        </p:nvSpPr>
        <p:spPr>
          <a:xfrm>
            <a:off x="508001" y="1061403"/>
            <a:ext cx="3263900" cy="2078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000"/>
              <a:buNone/>
              <a:defRPr sz="3000">
                <a:latin typeface="Arial Black"/>
                <a:ea typeface="Arial Black"/>
                <a:cs typeface="Arial Black"/>
                <a:sym typeface="Arial Black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">
  <p:cSld name="Título e Texto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2"/>
          <p:cNvSpPr/>
          <p:nvPr/>
        </p:nvSpPr>
        <p:spPr>
          <a:xfrm rot="-527866">
            <a:off x="12168814" y="6291646"/>
            <a:ext cx="33953" cy="124573"/>
          </a:xfrm>
          <a:custGeom>
            <a:rect b="b" l="l" r="r" t="t"/>
            <a:pathLst>
              <a:path extrusionOk="0" h="124573" w="33953">
                <a:moveTo>
                  <a:pt x="0" y="1821"/>
                </a:moveTo>
                <a:lnTo>
                  <a:pt x="33953" y="0"/>
                </a:lnTo>
                <a:lnTo>
                  <a:pt x="9327" y="124573"/>
                </a:lnTo>
                <a:lnTo>
                  <a:pt x="0" y="122976"/>
                </a:lnTo>
                <a:lnTo>
                  <a:pt x="0" y="1821"/>
                </a:lnTo>
                <a:close/>
              </a:path>
            </a:pathLst>
          </a:custGeom>
          <a:solidFill>
            <a:srgbClr val="000E2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32"/>
          <p:cNvSpPr/>
          <p:nvPr/>
        </p:nvSpPr>
        <p:spPr>
          <a:xfrm flipH="1" rot="10800000">
            <a:off x="-7146" y="2380"/>
            <a:ext cx="288133" cy="1472701"/>
          </a:xfrm>
          <a:custGeom>
            <a:rect b="b" l="l" r="r" t="t"/>
            <a:pathLst>
              <a:path extrusionOk="0" h="1472701" w="288133">
                <a:moveTo>
                  <a:pt x="0" y="1472701"/>
                </a:moveTo>
                <a:cubicBezTo>
                  <a:pt x="2380" y="981801"/>
                  <a:pt x="4759" y="490900"/>
                  <a:pt x="7139" y="0"/>
                </a:cubicBezTo>
                <a:cubicBezTo>
                  <a:pt x="134141" y="476612"/>
                  <a:pt x="194468" y="981800"/>
                  <a:pt x="288133" y="1472700"/>
                </a:cubicBezTo>
                <a:lnTo>
                  <a:pt x="0" y="14727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2"/>
          <p:cNvSpPr txBox="1"/>
          <p:nvPr>
            <p:ph idx="1" type="body"/>
          </p:nvPr>
        </p:nvSpPr>
        <p:spPr>
          <a:xfrm>
            <a:off x="831850" y="1219201"/>
            <a:ext cx="10515600" cy="487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600"/>
              <a:buNone/>
              <a:defRPr sz="2600">
                <a:solidFill>
                  <a:srgbClr val="000E2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E8888"/>
              </a:buClr>
              <a:buSzPts val="2000"/>
              <a:buNone/>
              <a:defRPr sz="2000">
                <a:solidFill>
                  <a:srgbClr val="AE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E8888"/>
              </a:buClr>
              <a:buSzPts val="1800"/>
              <a:buNone/>
              <a:defRPr sz="1800">
                <a:solidFill>
                  <a:srgbClr val="AE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E8888"/>
              </a:buClr>
              <a:buSzPts val="1600"/>
              <a:buNone/>
              <a:defRPr sz="1600">
                <a:solidFill>
                  <a:srgbClr val="AE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E8888"/>
              </a:buClr>
              <a:buSzPts val="1600"/>
              <a:buNone/>
              <a:defRPr sz="1600">
                <a:solidFill>
                  <a:srgbClr val="AE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E8888"/>
              </a:buClr>
              <a:buSzPts val="1600"/>
              <a:buNone/>
              <a:defRPr sz="1600">
                <a:solidFill>
                  <a:srgbClr val="AE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E8888"/>
              </a:buClr>
              <a:buSzPts val="1600"/>
              <a:buNone/>
              <a:defRPr sz="1600">
                <a:solidFill>
                  <a:srgbClr val="AE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E8888"/>
              </a:buClr>
              <a:buSzPts val="1600"/>
              <a:buNone/>
              <a:defRPr sz="1600">
                <a:solidFill>
                  <a:srgbClr val="AE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E8888"/>
              </a:buClr>
              <a:buSzPts val="1600"/>
              <a:buNone/>
              <a:defRPr sz="1600">
                <a:solidFill>
                  <a:srgbClr val="AE8888"/>
                </a:solidFill>
              </a:defRPr>
            </a:lvl9pPr>
          </a:lstStyle>
          <a:p/>
        </p:txBody>
      </p:sp>
      <p:sp>
        <p:nvSpPr>
          <p:cNvPr id="22" name="Google Shape;22;p32"/>
          <p:cNvSpPr txBox="1"/>
          <p:nvPr>
            <p:ph idx="10" type="dt"/>
          </p:nvPr>
        </p:nvSpPr>
        <p:spPr>
          <a:xfrm>
            <a:off x="635000" y="637794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2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24" name="Google Shape;24;p32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2"/>
          <p:cNvSpPr/>
          <p:nvPr/>
        </p:nvSpPr>
        <p:spPr>
          <a:xfrm>
            <a:off x="-7147" y="0"/>
            <a:ext cx="12199147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2"/>
          <p:cNvSpPr/>
          <p:nvPr/>
        </p:nvSpPr>
        <p:spPr>
          <a:xfrm flipH="1" rot="10800000">
            <a:off x="12039600" y="0"/>
            <a:ext cx="152400" cy="966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" name="Google Shape;27;p32"/>
          <p:cNvPicPr preferRelativeResize="0"/>
          <p:nvPr/>
        </p:nvPicPr>
        <p:blipFill rotWithShape="1">
          <a:blip r:embed="rId2">
            <a:alphaModFix/>
          </a:blip>
          <a:srcRect b="36395" l="0" r="0" t="0"/>
          <a:stretch/>
        </p:blipFill>
        <p:spPr>
          <a:xfrm>
            <a:off x="-7147" y="6687383"/>
            <a:ext cx="249958" cy="170617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32"/>
          <p:cNvSpPr/>
          <p:nvPr/>
        </p:nvSpPr>
        <p:spPr>
          <a:xfrm>
            <a:off x="-7146" y="6809901"/>
            <a:ext cx="12199146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32"/>
          <p:cNvSpPr/>
          <p:nvPr/>
        </p:nvSpPr>
        <p:spPr>
          <a:xfrm>
            <a:off x="12157098" y="6298408"/>
            <a:ext cx="36000" cy="557212"/>
          </a:xfrm>
          <a:prstGeom prst="rect">
            <a:avLst/>
          </a:prstGeom>
          <a:solidFill>
            <a:srgbClr val="000E2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Agenda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3"/>
          <p:cNvSpPr txBox="1"/>
          <p:nvPr>
            <p:ph idx="1" type="body"/>
          </p:nvPr>
        </p:nvSpPr>
        <p:spPr>
          <a:xfrm>
            <a:off x="4978400" y="1110343"/>
            <a:ext cx="6375400" cy="4640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lvl2pPr>
            <a:lvl3pPr indent="-4064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lvl3pPr>
            <a:lvl4pPr indent="-4064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lvl4pPr>
            <a:lvl5pPr indent="-4064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3"/>
          <p:cNvSpPr txBox="1"/>
          <p:nvPr>
            <p:ph idx="10" type="dt"/>
          </p:nvPr>
        </p:nvSpPr>
        <p:spPr>
          <a:xfrm>
            <a:off x="9210040" y="1365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900">
                <a:solidFill>
                  <a:srgbClr val="000E2A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3"/>
          <p:cNvSpPr txBox="1"/>
          <p:nvPr>
            <p:ph idx="12" type="sldNum"/>
          </p:nvPr>
        </p:nvSpPr>
        <p:spPr>
          <a:xfrm>
            <a:off x="218440" y="6258560"/>
            <a:ext cx="675640" cy="4019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34" name="Google Shape;34;p33"/>
          <p:cNvSpPr txBox="1"/>
          <p:nvPr>
            <p:ph type="title"/>
          </p:nvPr>
        </p:nvSpPr>
        <p:spPr>
          <a:xfrm>
            <a:off x="736600" y="1110343"/>
            <a:ext cx="3937000" cy="4640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Final">
  <p:cSld name="Slide Final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5"/>
          <p:cNvSpPr txBox="1"/>
          <p:nvPr>
            <p:ph idx="10" type="dt"/>
          </p:nvPr>
        </p:nvSpPr>
        <p:spPr>
          <a:xfrm>
            <a:off x="4851400" y="6197600"/>
            <a:ext cx="2489200" cy="483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5"/>
          <p:cNvSpPr txBox="1"/>
          <p:nvPr>
            <p:ph idx="1" type="body"/>
          </p:nvPr>
        </p:nvSpPr>
        <p:spPr>
          <a:xfrm>
            <a:off x="2534920" y="4998721"/>
            <a:ext cx="3561080" cy="665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35"/>
          <p:cNvSpPr txBox="1"/>
          <p:nvPr>
            <p:ph idx="2" type="body"/>
          </p:nvPr>
        </p:nvSpPr>
        <p:spPr>
          <a:xfrm>
            <a:off x="6042991" y="4998721"/>
            <a:ext cx="3614089" cy="665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>
  <p:cSld name="Duas Partes de Conteúdo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6"/>
          <p:cNvSpPr/>
          <p:nvPr/>
        </p:nvSpPr>
        <p:spPr>
          <a:xfrm rot="-527866">
            <a:off x="12168814" y="6291646"/>
            <a:ext cx="33953" cy="124573"/>
          </a:xfrm>
          <a:custGeom>
            <a:rect b="b" l="l" r="r" t="t"/>
            <a:pathLst>
              <a:path extrusionOk="0" h="124573" w="33953">
                <a:moveTo>
                  <a:pt x="0" y="1821"/>
                </a:moveTo>
                <a:lnTo>
                  <a:pt x="33953" y="0"/>
                </a:lnTo>
                <a:lnTo>
                  <a:pt x="9327" y="124573"/>
                </a:lnTo>
                <a:lnTo>
                  <a:pt x="0" y="122976"/>
                </a:lnTo>
                <a:lnTo>
                  <a:pt x="0" y="1821"/>
                </a:lnTo>
                <a:close/>
              </a:path>
            </a:pathLst>
          </a:custGeom>
          <a:solidFill>
            <a:srgbClr val="000E2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36"/>
          <p:cNvSpPr/>
          <p:nvPr/>
        </p:nvSpPr>
        <p:spPr>
          <a:xfrm flipH="1" rot="10800000">
            <a:off x="-7146" y="2380"/>
            <a:ext cx="288133" cy="1472701"/>
          </a:xfrm>
          <a:custGeom>
            <a:rect b="b" l="l" r="r" t="t"/>
            <a:pathLst>
              <a:path extrusionOk="0" h="1472701" w="288133">
                <a:moveTo>
                  <a:pt x="0" y="1472701"/>
                </a:moveTo>
                <a:cubicBezTo>
                  <a:pt x="2380" y="981801"/>
                  <a:pt x="4759" y="490900"/>
                  <a:pt x="7139" y="0"/>
                </a:cubicBezTo>
                <a:cubicBezTo>
                  <a:pt x="134141" y="476612"/>
                  <a:pt x="194468" y="981800"/>
                  <a:pt x="288133" y="1472700"/>
                </a:cubicBezTo>
                <a:lnTo>
                  <a:pt x="0" y="14727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36"/>
          <p:cNvSpPr txBox="1"/>
          <p:nvPr>
            <p:ph idx="10" type="dt"/>
          </p:nvPr>
        </p:nvSpPr>
        <p:spPr>
          <a:xfrm>
            <a:off x="635000" y="637794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6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44" name="Google Shape;44;p36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6"/>
          <p:cNvSpPr/>
          <p:nvPr/>
        </p:nvSpPr>
        <p:spPr>
          <a:xfrm>
            <a:off x="-7147" y="0"/>
            <a:ext cx="12199147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36"/>
          <p:cNvSpPr/>
          <p:nvPr/>
        </p:nvSpPr>
        <p:spPr>
          <a:xfrm flipH="1" rot="10800000">
            <a:off x="12039600" y="0"/>
            <a:ext cx="152400" cy="966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" name="Google Shape;47;p36"/>
          <p:cNvPicPr preferRelativeResize="0"/>
          <p:nvPr/>
        </p:nvPicPr>
        <p:blipFill rotWithShape="1">
          <a:blip r:embed="rId2">
            <a:alphaModFix/>
          </a:blip>
          <a:srcRect b="36395" l="0" r="0" t="0"/>
          <a:stretch/>
        </p:blipFill>
        <p:spPr>
          <a:xfrm>
            <a:off x="-7147" y="6687383"/>
            <a:ext cx="249958" cy="170617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36"/>
          <p:cNvSpPr/>
          <p:nvPr/>
        </p:nvSpPr>
        <p:spPr>
          <a:xfrm>
            <a:off x="-7146" y="6809901"/>
            <a:ext cx="12199146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36"/>
          <p:cNvSpPr/>
          <p:nvPr/>
        </p:nvSpPr>
        <p:spPr>
          <a:xfrm>
            <a:off x="12157098" y="6298408"/>
            <a:ext cx="36000" cy="557212"/>
          </a:xfrm>
          <a:prstGeom prst="rect">
            <a:avLst/>
          </a:prstGeom>
          <a:solidFill>
            <a:srgbClr val="000E2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36"/>
          <p:cNvSpPr txBox="1"/>
          <p:nvPr>
            <p:ph idx="1" type="body"/>
          </p:nvPr>
        </p:nvSpPr>
        <p:spPr>
          <a:xfrm>
            <a:off x="838200" y="1300480"/>
            <a:ext cx="5181600" cy="48764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Char char="•"/>
              <a:defRPr b="0">
                <a:latin typeface="Arial"/>
                <a:ea typeface="Arial"/>
                <a:cs typeface="Arial"/>
                <a:sym typeface="Arial"/>
              </a:defRPr>
            </a:lvl1pPr>
            <a:lvl2pPr indent="-3937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36"/>
          <p:cNvSpPr txBox="1"/>
          <p:nvPr>
            <p:ph idx="2" type="body"/>
          </p:nvPr>
        </p:nvSpPr>
        <p:spPr>
          <a:xfrm>
            <a:off x="6172200" y="1300480"/>
            <a:ext cx="5181600" cy="48764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937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 de Conteúdos">
  <p:cSld name="Comparação de Conteúdos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7"/>
          <p:cNvSpPr/>
          <p:nvPr/>
        </p:nvSpPr>
        <p:spPr>
          <a:xfrm rot="-527866">
            <a:off x="12168814" y="6291646"/>
            <a:ext cx="33953" cy="124573"/>
          </a:xfrm>
          <a:custGeom>
            <a:rect b="b" l="l" r="r" t="t"/>
            <a:pathLst>
              <a:path extrusionOk="0" h="124573" w="33953">
                <a:moveTo>
                  <a:pt x="0" y="1821"/>
                </a:moveTo>
                <a:lnTo>
                  <a:pt x="33953" y="0"/>
                </a:lnTo>
                <a:lnTo>
                  <a:pt x="9327" y="124573"/>
                </a:lnTo>
                <a:lnTo>
                  <a:pt x="0" y="122976"/>
                </a:lnTo>
                <a:lnTo>
                  <a:pt x="0" y="1821"/>
                </a:lnTo>
                <a:close/>
              </a:path>
            </a:pathLst>
          </a:custGeom>
          <a:solidFill>
            <a:srgbClr val="000E2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37"/>
          <p:cNvSpPr/>
          <p:nvPr/>
        </p:nvSpPr>
        <p:spPr>
          <a:xfrm flipH="1" rot="10800000">
            <a:off x="-7146" y="2380"/>
            <a:ext cx="288133" cy="1472701"/>
          </a:xfrm>
          <a:custGeom>
            <a:rect b="b" l="l" r="r" t="t"/>
            <a:pathLst>
              <a:path extrusionOk="0" h="1472701" w="288133">
                <a:moveTo>
                  <a:pt x="0" y="1472701"/>
                </a:moveTo>
                <a:cubicBezTo>
                  <a:pt x="2380" y="981801"/>
                  <a:pt x="4759" y="490900"/>
                  <a:pt x="7139" y="0"/>
                </a:cubicBezTo>
                <a:cubicBezTo>
                  <a:pt x="134141" y="476612"/>
                  <a:pt x="194468" y="981800"/>
                  <a:pt x="288133" y="1472700"/>
                </a:cubicBezTo>
                <a:lnTo>
                  <a:pt x="0" y="14727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37"/>
          <p:cNvSpPr txBox="1"/>
          <p:nvPr>
            <p:ph idx="10" type="dt"/>
          </p:nvPr>
        </p:nvSpPr>
        <p:spPr>
          <a:xfrm>
            <a:off x="635000" y="637794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7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57" name="Google Shape;57;p37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37"/>
          <p:cNvSpPr/>
          <p:nvPr/>
        </p:nvSpPr>
        <p:spPr>
          <a:xfrm>
            <a:off x="-7147" y="0"/>
            <a:ext cx="12199147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37"/>
          <p:cNvSpPr/>
          <p:nvPr/>
        </p:nvSpPr>
        <p:spPr>
          <a:xfrm flipH="1" rot="10800000">
            <a:off x="12039600" y="0"/>
            <a:ext cx="152400" cy="966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0" name="Google Shape;60;p37"/>
          <p:cNvPicPr preferRelativeResize="0"/>
          <p:nvPr/>
        </p:nvPicPr>
        <p:blipFill rotWithShape="1">
          <a:blip r:embed="rId2">
            <a:alphaModFix/>
          </a:blip>
          <a:srcRect b="36395" l="0" r="0" t="0"/>
          <a:stretch/>
        </p:blipFill>
        <p:spPr>
          <a:xfrm>
            <a:off x="-7147" y="6687383"/>
            <a:ext cx="249958" cy="170617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37"/>
          <p:cNvSpPr/>
          <p:nvPr/>
        </p:nvSpPr>
        <p:spPr>
          <a:xfrm>
            <a:off x="-7146" y="6809901"/>
            <a:ext cx="12199146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37"/>
          <p:cNvSpPr/>
          <p:nvPr/>
        </p:nvSpPr>
        <p:spPr>
          <a:xfrm>
            <a:off x="12157098" y="6298408"/>
            <a:ext cx="36000" cy="557212"/>
          </a:xfrm>
          <a:prstGeom prst="rect">
            <a:avLst/>
          </a:prstGeom>
          <a:solidFill>
            <a:srgbClr val="000E2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37"/>
          <p:cNvSpPr txBox="1"/>
          <p:nvPr>
            <p:ph idx="1" type="body"/>
          </p:nvPr>
        </p:nvSpPr>
        <p:spPr>
          <a:xfrm>
            <a:off x="839788" y="1158241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4" name="Google Shape;64;p37"/>
          <p:cNvSpPr txBox="1"/>
          <p:nvPr>
            <p:ph idx="2" type="body"/>
          </p:nvPr>
        </p:nvSpPr>
        <p:spPr>
          <a:xfrm>
            <a:off x="839788" y="2148840"/>
            <a:ext cx="5157787" cy="40408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37"/>
          <p:cNvSpPr txBox="1"/>
          <p:nvPr>
            <p:ph idx="3" type="body"/>
          </p:nvPr>
        </p:nvSpPr>
        <p:spPr>
          <a:xfrm>
            <a:off x="6172200" y="1158241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6" name="Google Shape;66;p37"/>
          <p:cNvSpPr txBox="1"/>
          <p:nvPr>
            <p:ph idx="4" type="body"/>
          </p:nvPr>
        </p:nvSpPr>
        <p:spPr>
          <a:xfrm>
            <a:off x="6172200" y="2148840"/>
            <a:ext cx="5183188" cy="40408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>
  <p:cSld name="Somente Título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8"/>
          <p:cNvSpPr/>
          <p:nvPr/>
        </p:nvSpPr>
        <p:spPr>
          <a:xfrm rot="-527866">
            <a:off x="12168814" y="6291646"/>
            <a:ext cx="33953" cy="124573"/>
          </a:xfrm>
          <a:custGeom>
            <a:rect b="b" l="l" r="r" t="t"/>
            <a:pathLst>
              <a:path extrusionOk="0" h="124573" w="33953">
                <a:moveTo>
                  <a:pt x="0" y="1821"/>
                </a:moveTo>
                <a:lnTo>
                  <a:pt x="33953" y="0"/>
                </a:lnTo>
                <a:lnTo>
                  <a:pt x="9327" y="124573"/>
                </a:lnTo>
                <a:lnTo>
                  <a:pt x="0" y="122976"/>
                </a:lnTo>
                <a:lnTo>
                  <a:pt x="0" y="1821"/>
                </a:lnTo>
                <a:close/>
              </a:path>
            </a:pathLst>
          </a:custGeom>
          <a:solidFill>
            <a:srgbClr val="000E2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38"/>
          <p:cNvSpPr/>
          <p:nvPr/>
        </p:nvSpPr>
        <p:spPr>
          <a:xfrm flipH="1" rot="10800000">
            <a:off x="-7146" y="2380"/>
            <a:ext cx="288133" cy="1472701"/>
          </a:xfrm>
          <a:custGeom>
            <a:rect b="b" l="l" r="r" t="t"/>
            <a:pathLst>
              <a:path extrusionOk="0" h="1472701" w="288133">
                <a:moveTo>
                  <a:pt x="0" y="1472701"/>
                </a:moveTo>
                <a:cubicBezTo>
                  <a:pt x="2380" y="981801"/>
                  <a:pt x="4759" y="490900"/>
                  <a:pt x="7139" y="0"/>
                </a:cubicBezTo>
                <a:cubicBezTo>
                  <a:pt x="134141" y="476612"/>
                  <a:pt x="194468" y="981800"/>
                  <a:pt x="288133" y="1472700"/>
                </a:cubicBezTo>
                <a:lnTo>
                  <a:pt x="0" y="14727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38"/>
          <p:cNvSpPr txBox="1"/>
          <p:nvPr>
            <p:ph idx="10" type="dt"/>
          </p:nvPr>
        </p:nvSpPr>
        <p:spPr>
          <a:xfrm>
            <a:off x="635000" y="637794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72" name="Google Shape;72;p38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/>
          <p:nvPr/>
        </p:nvSpPr>
        <p:spPr>
          <a:xfrm>
            <a:off x="-7147" y="0"/>
            <a:ext cx="12199147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8"/>
          <p:cNvSpPr/>
          <p:nvPr/>
        </p:nvSpPr>
        <p:spPr>
          <a:xfrm flipH="1" rot="10800000">
            <a:off x="12039600" y="0"/>
            <a:ext cx="152400" cy="966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38"/>
          <p:cNvPicPr preferRelativeResize="0"/>
          <p:nvPr/>
        </p:nvPicPr>
        <p:blipFill rotWithShape="1">
          <a:blip r:embed="rId2">
            <a:alphaModFix/>
          </a:blip>
          <a:srcRect b="36395" l="0" r="0" t="0"/>
          <a:stretch/>
        </p:blipFill>
        <p:spPr>
          <a:xfrm>
            <a:off x="-7147" y="6687383"/>
            <a:ext cx="249958" cy="170617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38"/>
          <p:cNvSpPr/>
          <p:nvPr/>
        </p:nvSpPr>
        <p:spPr>
          <a:xfrm>
            <a:off x="-7146" y="6809901"/>
            <a:ext cx="12199146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38"/>
          <p:cNvSpPr/>
          <p:nvPr/>
        </p:nvSpPr>
        <p:spPr>
          <a:xfrm>
            <a:off x="12157098" y="6298408"/>
            <a:ext cx="36000" cy="557212"/>
          </a:xfrm>
          <a:prstGeom prst="rect">
            <a:avLst/>
          </a:prstGeom>
          <a:solidFill>
            <a:srgbClr val="000E2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Texto">
  <p:cSld name="Duas Partes de Texto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9"/>
          <p:cNvSpPr/>
          <p:nvPr/>
        </p:nvSpPr>
        <p:spPr>
          <a:xfrm rot="-527866">
            <a:off x="12168814" y="6291646"/>
            <a:ext cx="33953" cy="124573"/>
          </a:xfrm>
          <a:custGeom>
            <a:rect b="b" l="l" r="r" t="t"/>
            <a:pathLst>
              <a:path extrusionOk="0" h="124573" w="33953">
                <a:moveTo>
                  <a:pt x="0" y="1821"/>
                </a:moveTo>
                <a:lnTo>
                  <a:pt x="33953" y="0"/>
                </a:lnTo>
                <a:lnTo>
                  <a:pt x="9327" y="124573"/>
                </a:lnTo>
                <a:lnTo>
                  <a:pt x="0" y="122976"/>
                </a:lnTo>
                <a:lnTo>
                  <a:pt x="0" y="1821"/>
                </a:lnTo>
                <a:close/>
              </a:path>
            </a:pathLst>
          </a:custGeom>
          <a:solidFill>
            <a:srgbClr val="000E2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39"/>
          <p:cNvSpPr/>
          <p:nvPr/>
        </p:nvSpPr>
        <p:spPr>
          <a:xfrm flipH="1" rot="10800000">
            <a:off x="-7146" y="2380"/>
            <a:ext cx="288133" cy="1472701"/>
          </a:xfrm>
          <a:custGeom>
            <a:rect b="b" l="l" r="r" t="t"/>
            <a:pathLst>
              <a:path extrusionOk="0" h="1472701" w="288133">
                <a:moveTo>
                  <a:pt x="0" y="1472701"/>
                </a:moveTo>
                <a:cubicBezTo>
                  <a:pt x="2380" y="981801"/>
                  <a:pt x="4759" y="490900"/>
                  <a:pt x="7139" y="0"/>
                </a:cubicBezTo>
                <a:cubicBezTo>
                  <a:pt x="134141" y="476612"/>
                  <a:pt x="194468" y="981800"/>
                  <a:pt x="288133" y="1472700"/>
                </a:cubicBezTo>
                <a:lnTo>
                  <a:pt x="0" y="14727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39"/>
          <p:cNvSpPr txBox="1"/>
          <p:nvPr>
            <p:ph idx="10" type="dt"/>
          </p:nvPr>
        </p:nvSpPr>
        <p:spPr>
          <a:xfrm>
            <a:off x="635000" y="637794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9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83" name="Google Shape;83;p39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9"/>
          <p:cNvSpPr/>
          <p:nvPr/>
        </p:nvSpPr>
        <p:spPr>
          <a:xfrm>
            <a:off x="-7147" y="0"/>
            <a:ext cx="12199147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39"/>
          <p:cNvSpPr/>
          <p:nvPr/>
        </p:nvSpPr>
        <p:spPr>
          <a:xfrm flipH="1" rot="10800000">
            <a:off x="12039600" y="0"/>
            <a:ext cx="152400" cy="966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39"/>
          <p:cNvPicPr preferRelativeResize="0"/>
          <p:nvPr/>
        </p:nvPicPr>
        <p:blipFill rotWithShape="1">
          <a:blip r:embed="rId2">
            <a:alphaModFix/>
          </a:blip>
          <a:srcRect b="36395" l="0" r="0" t="0"/>
          <a:stretch/>
        </p:blipFill>
        <p:spPr>
          <a:xfrm>
            <a:off x="-7147" y="6687383"/>
            <a:ext cx="249958" cy="170617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39"/>
          <p:cNvSpPr/>
          <p:nvPr/>
        </p:nvSpPr>
        <p:spPr>
          <a:xfrm>
            <a:off x="-7146" y="6809901"/>
            <a:ext cx="12199146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39"/>
          <p:cNvSpPr/>
          <p:nvPr/>
        </p:nvSpPr>
        <p:spPr>
          <a:xfrm>
            <a:off x="12157098" y="6298408"/>
            <a:ext cx="36000" cy="557212"/>
          </a:xfrm>
          <a:prstGeom prst="rect">
            <a:avLst/>
          </a:prstGeom>
          <a:solidFill>
            <a:srgbClr val="000E2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39"/>
          <p:cNvSpPr txBox="1"/>
          <p:nvPr>
            <p:ph idx="1" type="body"/>
          </p:nvPr>
        </p:nvSpPr>
        <p:spPr>
          <a:xfrm>
            <a:off x="635000" y="1238250"/>
            <a:ext cx="407924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39"/>
          <p:cNvSpPr txBox="1"/>
          <p:nvPr>
            <p:ph idx="2" type="body"/>
          </p:nvPr>
        </p:nvSpPr>
        <p:spPr>
          <a:xfrm>
            <a:off x="5039360" y="1238250"/>
            <a:ext cx="651764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Imagem">
  <p:cSld name="Texto e Imagem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0"/>
          <p:cNvSpPr/>
          <p:nvPr/>
        </p:nvSpPr>
        <p:spPr>
          <a:xfrm rot="-527866">
            <a:off x="12168814" y="6291646"/>
            <a:ext cx="33953" cy="124573"/>
          </a:xfrm>
          <a:custGeom>
            <a:rect b="b" l="l" r="r" t="t"/>
            <a:pathLst>
              <a:path extrusionOk="0" h="124573" w="33953">
                <a:moveTo>
                  <a:pt x="0" y="1821"/>
                </a:moveTo>
                <a:lnTo>
                  <a:pt x="33953" y="0"/>
                </a:lnTo>
                <a:lnTo>
                  <a:pt x="9327" y="124573"/>
                </a:lnTo>
                <a:lnTo>
                  <a:pt x="0" y="122976"/>
                </a:lnTo>
                <a:lnTo>
                  <a:pt x="0" y="1821"/>
                </a:lnTo>
                <a:close/>
              </a:path>
            </a:pathLst>
          </a:custGeom>
          <a:solidFill>
            <a:srgbClr val="000E2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40"/>
          <p:cNvSpPr/>
          <p:nvPr/>
        </p:nvSpPr>
        <p:spPr>
          <a:xfrm flipH="1" rot="10800000">
            <a:off x="-7146" y="2380"/>
            <a:ext cx="288133" cy="1472701"/>
          </a:xfrm>
          <a:custGeom>
            <a:rect b="b" l="l" r="r" t="t"/>
            <a:pathLst>
              <a:path extrusionOk="0" h="1472701" w="288133">
                <a:moveTo>
                  <a:pt x="0" y="1472701"/>
                </a:moveTo>
                <a:cubicBezTo>
                  <a:pt x="2380" y="981801"/>
                  <a:pt x="4759" y="490900"/>
                  <a:pt x="7139" y="0"/>
                </a:cubicBezTo>
                <a:cubicBezTo>
                  <a:pt x="134141" y="476612"/>
                  <a:pt x="194468" y="981800"/>
                  <a:pt x="288133" y="1472700"/>
                </a:cubicBezTo>
                <a:lnTo>
                  <a:pt x="0" y="14727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40"/>
          <p:cNvSpPr txBox="1"/>
          <p:nvPr>
            <p:ph idx="10" type="dt"/>
          </p:nvPr>
        </p:nvSpPr>
        <p:spPr>
          <a:xfrm>
            <a:off x="635000" y="637794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40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96" name="Google Shape;96;p40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40"/>
          <p:cNvSpPr/>
          <p:nvPr/>
        </p:nvSpPr>
        <p:spPr>
          <a:xfrm>
            <a:off x="-7147" y="0"/>
            <a:ext cx="12199147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0"/>
          <p:cNvSpPr/>
          <p:nvPr/>
        </p:nvSpPr>
        <p:spPr>
          <a:xfrm flipH="1" rot="10800000">
            <a:off x="12039600" y="0"/>
            <a:ext cx="152400" cy="966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" name="Google Shape;99;p40"/>
          <p:cNvPicPr preferRelativeResize="0"/>
          <p:nvPr/>
        </p:nvPicPr>
        <p:blipFill rotWithShape="1">
          <a:blip r:embed="rId2">
            <a:alphaModFix/>
          </a:blip>
          <a:srcRect b="36395" l="0" r="0" t="0"/>
          <a:stretch/>
        </p:blipFill>
        <p:spPr>
          <a:xfrm>
            <a:off x="-7147" y="6687383"/>
            <a:ext cx="249958" cy="170617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40"/>
          <p:cNvSpPr/>
          <p:nvPr/>
        </p:nvSpPr>
        <p:spPr>
          <a:xfrm>
            <a:off x="-7146" y="6809901"/>
            <a:ext cx="12199146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40"/>
          <p:cNvSpPr/>
          <p:nvPr/>
        </p:nvSpPr>
        <p:spPr>
          <a:xfrm>
            <a:off x="12157098" y="6298408"/>
            <a:ext cx="36000" cy="557212"/>
          </a:xfrm>
          <a:prstGeom prst="rect">
            <a:avLst/>
          </a:prstGeom>
          <a:solidFill>
            <a:srgbClr val="000E2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40"/>
          <p:cNvSpPr txBox="1"/>
          <p:nvPr>
            <p:ph idx="1" type="body"/>
          </p:nvPr>
        </p:nvSpPr>
        <p:spPr>
          <a:xfrm>
            <a:off x="635000" y="1238250"/>
            <a:ext cx="439420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40"/>
          <p:cNvSpPr/>
          <p:nvPr>
            <p:ph idx="2" type="pic"/>
          </p:nvPr>
        </p:nvSpPr>
        <p:spPr>
          <a:xfrm>
            <a:off x="5414963" y="1238250"/>
            <a:ext cx="6142037" cy="48387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0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  <a:defRPr b="0" i="0" sz="2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0"/>
          <p:cNvSpPr txBox="1"/>
          <p:nvPr>
            <p:ph idx="1" type="body"/>
          </p:nvPr>
        </p:nvSpPr>
        <p:spPr>
          <a:xfrm>
            <a:off x="838200" y="1288473"/>
            <a:ext cx="10515600" cy="48884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E2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30"/>
          <p:cNvSpPr txBox="1"/>
          <p:nvPr>
            <p:ph idx="10" type="dt"/>
          </p:nvPr>
        </p:nvSpPr>
        <p:spPr>
          <a:xfrm>
            <a:off x="614680" y="6385560"/>
            <a:ext cx="2500660" cy="472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9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0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bit.ly/FEEDBACK_EXCEL1_2024_1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"/>
          <p:cNvSpPr txBox="1"/>
          <p:nvPr>
            <p:ph idx="1" type="subTitle"/>
          </p:nvPr>
        </p:nvSpPr>
        <p:spPr>
          <a:xfrm>
            <a:off x="4914000" y="2331350"/>
            <a:ext cx="6453000" cy="30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pt-BR" sz="4700">
                <a:latin typeface="Arial"/>
                <a:ea typeface="Arial"/>
                <a:cs typeface="Arial"/>
                <a:sym typeface="Arial"/>
              </a:rPr>
              <a:t>Curso Básico e Intermediário para Planilhas Eletrônicas</a:t>
            </a:r>
            <a:endParaRPr sz="4900"/>
          </a:p>
        </p:txBody>
      </p:sp>
      <p:sp>
        <p:nvSpPr>
          <p:cNvPr id="109" name="Google Shape;109;p1"/>
          <p:cNvSpPr txBox="1"/>
          <p:nvPr>
            <p:ph idx="2" type="body"/>
          </p:nvPr>
        </p:nvSpPr>
        <p:spPr>
          <a:xfrm>
            <a:off x="508001" y="1061403"/>
            <a:ext cx="3429818" cy="20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8000"/>
              <a:buNone/>
            </a:pPr>
            <a:r>
              <a:rPr lang="pt-BR" sz="8000"/>
              <a:t>AULA05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0"/>
          <p:cNvSpPr txBox="1"/>
          <p:nvPr>
            <p:ph idx="1" type="body"/>
          </p:nvPr>
        </p:nvSpPr>
        <p:spPr>
          <a:xfrm>
            <a:off x="4978400" y="1110343"/>
            <a:ext cx="6375400" cy="4640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</a:pPr>
            <a:r>
              <a:rPr lang="pt-BR"/>
              <a:t>Gráfico de radar.</a:t>
            </a:r>
            <a:endParaRPr/>
          </a:p>
        </p:txBody>
      </p:sp>
      <p:sp>
        <p:nvSpPr>
          <p:cNvPr id="181" name="Google Shape;181;p10"/>
          <p:cNvSpPr txBox="1"/>
          <p:nvPr>
            <p:ph idx="12" type="sldNum"/>
          </p:nvPr>
        </p:nvSpPr>
        <p:spPr>
          <a:xfrm>
            <a:off x="218440" y="6258560"/>
            <a:ext cx="675640" cy="4019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82" name="Google Shape;182;p10"/>
          <p:cNvSpPr txBox="1"/>
          <p:nvPr>
            <p:ph type="title"/>
          </p:nvPr>
        </p:nvSpPr>
        <p:spPr>
          <a:xfrm>
            <a:off x="736600" y="1110343"/>
            <a:ext cx="3937000" cy="4640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</a:pPr>
            <a:r>
              <a:rPr lang="pt-BR"/>
              <a:t>EXEMPLO 4.4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1"/>
          <p:cNvSpPr txBox="1"/>
          <p:nvPr>
            <p:ph idx="1" type="body"/>
          </p:nvPr>
        </p:nvSpPr>
        <p:spPr>
          <a:xfrm>
            <a:off x="838200" y="681037"/>
            <a:ext cx="10515600" cy="487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572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>
                <a:latin typeface="Arial"/>
                <a:ea typeface="Arial"/>
                <a:cs typeface="Arial"/>
                <a:sym typeface="Arial"/>
              </a:rPr>
              <a:t>A planilha do Exemplo </a:t>
            </a:r>
            <a:r>
              <a:rPr lang="pt-BR" sz="3200"/>
              <a:t>4</a:t>
            </a:r>
            <a:r>
              <a:rPr lang="pt-BR" sz="3200">
                <a:latin typeface="Arial"/>
                <a:ea typeface="Arial"/>
                <a:cs typeface="Arial"/>
                <a:sym typeface="Arial"/>
              </a:rPr>
              <a:t>.4 apresenta os dados “média geral” de quatro professores para o curso de MAT999 ao longo dos cinco períodos passados. </a:t>
            </a:r>
            <a:endParaRPr/>
          </a:p>
          <a:p>
            <a:pPr indent="-4572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>
                <a:latin typeface="Arial"/>
                <a:ea typeface="Arial"/>
                <a:cs typeface="Arial"/>
                <a:sym typeface="Arial"/>
              </a:rPr>
              <a:t>Apresente de forma visual o professor que, julgando apenas pelas notas, é melhor compreendido pelos alunos.</a:t>
            </a:r>
            <a:endParaRPr/>
          </a:p>
          <a:p>
            <a:pPr indent="-2794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None/>
            </a:pPr>
            <a:r>
              <a:t/>
            </a:r>
            <a:endParaRPr sz="2800"/>
          </a:p>
        </p:txBody>
      </p:sp>
      <p:sp>
        <p:nvSpPr>
          <p:cNvPr id="189" name="Google Shape;189;p11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90" name="Google Shape;190;p11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lang="pt-BR"/>
              <a:t>EXEMPLO 4.4</a:t>
            </a:r>
            <a:endParaRPr/>
          </a:p>
        </p:txBody>
      </p:sp>
      <p:sp>
        <p:nvSpPr>
          <p:cNvPr id="191" name="Google Shape;191;p11"/>
          <p:cNvSpPr txBox="1"/>
          <p:nvPr>
            <p:ph idx="10" type="dt"/>
          </p:nvPr>
        </p:nvSpPr>
        <p:spPr>
          <a:xfrm>
            <a:off x="635000" y="637794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15/04/2024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2"/>
          <p:cNvSpPr txBox="1"/>
          <p:nvPr>
            <p:ph idx="1" type="body"/>
          </p:nvPr>
        </p:nvSpPr>
        <p:spPr>
          <a:xfrm>
            <a:off x="4978400" y="1110343"/>
            <a:ext cx="6375400" cy="4640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</a:pPr>
            <a:r>
              <a:rPr lang="pt-BR"/>
              <a:t>Gráfico de dispersão;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</a:pPr>
            <a:r>
              <a:rPr lang="pt-BR"/>
              <a:t>Equação do gráfico;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</a:pPr>
            <a:r>
              <a:rPr lang="pt-BR"/>
              <a:t>R².</a:t>
            </a:r>
            <a:endParaRPr sz="2400"/>
          </a:p>
        </p:txBody>
      </p:sp>
      <p:sp>
        <p:nvSpPr>
          <p:cNvPr id="197" name="Google Shape;197;p12"/>
          <p:cNvSpPr txBox="1"/>
          <p:nvPr>
            <p:ph idx="12" type="sldNum"/>
          </p:nvPr>
        </p:nvSpPr>
        <p:spPr>
          <a:xfrm>
            <a:off x="218440" y="6258560"/>
            <a:ext cx="675640" cy="4019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98" name="Google Shape;198;p12"/>
          <p:cNvSpPr txBox="1"/>
          <p:nvPr>
            <p:ph type="title"/>
          </p:nvPr>
        </p:nvSpPr>
        <p:spPr>
          <a:xfrm>
            <a:off x="736600" y="1110343"/>
            <a:ext cx="3937000" cy="4640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</a:pPr>
            <a:r>
              <a:rPr lang="pt-BR"/>
              <a:t>EXEMPLO 4.5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3"/>
          <p:cNvSpPr txBox="1"/>
          <p:nvPr>
            <p:ph idx="1" type="body"/>
          </p:nvPr>
        </p:nvSpPr>
        <p:spPr>
          <a:xfrm>
            <a:off x="838200" y="1507490"/>
            <a:ext cx="10515600" cy="487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572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/>
              <a:t>Um cientista, buscando comprovar a primeira lei de Hooke, obteve os dados presentes na planilha do Exemplo 4.5.</a:t>
            </a:r>
            <a:endParaRPr/>
          </a:p>
          <a:p>
            <a:pPr indent="-4572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/>
              <a:t>Ajude o cientista:</a:t>
            </a:r>
            <a:endParaRPr/>
          </a:p>
          <a:p>
            <a:pPr indent="-45720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rgbClr val="000E2A"/>
                </a:solidFill>
                <a:latin typeface="Arial"/>
                <a:ea typeface="Arial"/>
                <a:cs typeface="Arial"/>
                <a:sym typeface="Arial"/>
              </a:rPr>
              <a:t>Faça um gráfico de dispersão;</a:t>
            </a:r>
            <a:endParaRPr/>
          </a:p>
          <a:p>
            <a:pPr indent="-45720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rgbClr val="000E2A"/>
                </a:solidFill>
                <a:latin typeface="Arial"/>
                <a:ea typeface="Arial"/>
                <a:cs typeface="Arial"/>
                <a:sym typeface="Arial"/>
              </a:rPr>
              <a:t>Obtenha a equação do gráfico;</a:t>
            </a:r>
            <a:endParaRPr/>
          </a:p>
          <a:p>
            <a:pPr indent="-45720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rgbClr val="000E2A"/>
                </a:solidFill>
                <a:latin typeface="Arial"/>
                <a:ea typeface="Arial"/>
                <a:cs typeface="Arial"/>
                <a:sym typeface="Arial"/>
              </a:rPr>
              <a:t>Obtenha o R².</a:t>
            </a:r>
            <a:endParaRPr/>
          </a:p>
          <a:p>
            <a:pPr indent="-25400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E8888"/>
              </a:buClr>
              <a:buSzPts val="3200"/>
              <a:buFont typeface="Arial"/>
              <a:buNone/>
            </a:pPr>
            <a:r>
              <a:t/>
            </a:r>
            <a:endParaRPr sz="3200">
              <a:solidFill>
                <a:srgbClr val="000E2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40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None/>
            </a:pPr>
            <a:r>
              <a:t/>
            </a:r>
            <a:endParaRPr sz="3200"/>
          </a:p>
          <a:p>
            <a:pPr indent="-2921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05" name="Google Shape;205;p13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206" name="Google Shape;206;p13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lang="pt-BR"/>
              <a:t>EXEMPLO 4.5</a:t>
            </a:r>
            <a:endParaRPr/>
          </a:p>
        </p:txBody>
      </p:sp>
      <p:sp>
        <p:nvSpPr>
          <p:cNvPr id="207" name="Google Shape;207;p13"/>
          <p:cNvSpPr txBox="1"/>
          <p:nvPr>
            <p:ph idx="10" type="dt"/>
          </p:nvPr>
        </p:nvSpPr>
        <p:spPr>
          <a:xfrm>
            <a:off x="635000" y="637794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15/04/2024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4"/>
          <p:cNvSpPr txBox="1"/>
          <p:nvPr>
            <p:ph idx="1" type="body"/>
          </p:nvPr>
        </p:nvSpPr>
        <p:spPr>
          <a:xfrm>
            <a:off x="4978400" y="1110343"/>
            <a:ext cx="6375400" cy="4640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</a:pPr>
            <a:r>
              <a:rPr lang="pt-BR"/>
              <a:t>Eixos secundários;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</a:pPr>
            <a:r>
              <a:rPr lang="pt-BR"/>
              <a:t>Combinação.</a:t>
            </a:r>
            <a:endParaRPr/>
          </a:p>
        </p:txBody>
      </p:sp>
      <p:sp>
        <p:nvSpPr>
          <p:cNvPr id="213" name="Google Shape;213;p14"/>
          <p:cNvSpPr txBox="1"/>
          <p:nvPr>
            <p:ph idx="12" type="sldNum"/>
          </p:nvPr>
        </p:nvSpPr>
        <p:spPr>
          <a:xfrm>
            <a:off x="218440" y="6258560"/>
            <a:ext cx="675640" cy="4019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214" name="Google Shape;214;p14"/>
          <p:cNvSpPr txBox="1"/>
          <p:nvPr>
            <p:ph type="title"/>
          </p:nvPr>
        </p:nvSpPr>
        <p:spPr>
          <a:xfrm>
            <a:off x="736600" y="1110343"/>
            <a:ext cx="3937000" cy="4640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</a:pPr>
            <a:r>
              <a:rPr lang="pt-BR"/>
              <a:t>EXEMPLO 4.6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5"/>
          <p:cNvSpPr txBox="1"/>
          <p:nvPr>
            <p:ph idx="1" type="body"/>
          </p:nvPr>
        </p:nvSpPr>
        <p:spPr>
          <a:xfrm>
            <a:off x="838200" y="681037"/>
            <a:ext cx="10515600" cy="487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3200"/>
              <a:buNone/>
            </a:pPr>
            <a:r>
              <a:rPr lang="pt-BR" sz="3200"/>
              <a:t>A planilha do Exemplo 4.6 contém uma tabela com dados de Tempo (s), Deslocamento (m) e Velocidade (m/s) de um corpo que se deslocou a partir de uma origem por um movimento uniformemente variado (MUV)</a:t>
            </a:r>
            <a:r>
              <a:rPr lang="pt-BR" sz="3000"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2921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21" name="Google Shape;221;p15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222" name="Google Shape;222;p15"/>
          <p:cNvSpPr txBox="1"/>
          <p:nvPr>
            <p:ph type="title"/>
          </p:nvPr>
        </p:nvSpPr>
        <p:spPr>
          <a:xfrm>
            <a:off x="180975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lang="pt-BR"/>
              <a:t>EXEMPLO 4.6</a:t>
            </a:r>
            <a:endParaRPr/>
          </a:p>
        </p:txBody>
      </p:sp>
      <p:sp>
        <p:nvSpPr>
          <p:cNvPr id="223" name="Google Shape;223;p15"/>
          <p:cNvSpPr txBox="1"/>
          <p:nvPr>
            <p:ph idx="10" type="dt"/>
          </p:nvPr>
        </p:nvSpPr>
        <p:spPr>
          <a:xfrm>
            <a:off x="635000" y="637794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15/04/2024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6"/>
          <p:cNvSpPr txBox="1"/>
          <p:nvPr>
            <p:ph idx="1" type="body"/>
          </p:nvPr>
        </p:nvSpPr>
        <p:spPr>
          <a:xfrm>
            <a:off x="345467" y="830094"/>
            <a:ext cx="10515600" cy="487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57200" lvl="1" marL="9144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</a:rPr>
              <a:t>Insira um Gráfico de Dispersão com linhas suaves que mostre os dados da tabela.</a:t>
            </a:r>
            <a:endParaRPr/>
          </a:p>
          <a:p>
            <a:pPr indent="-45720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</a:rPr>
              <a:t>O gráfico deve possuir dois eixos verticais: um correspondente ao deslocamento do corpo e outro à velocidade instantânea dele.</a:t>
            </a:r>
            <a:endParaRPr/>
          </a:p>
          <a:p>
            <a:pPr indent="-2540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2540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None/>
            </a:pPr>
            <a:r>
              <a:t/>
            </a:r>
            <a:endParaRPr sz="3200"/>
          </a:p>
        </p:txBody>
      </p:sp>
      <p:sp>
        <p:nvSpPr>
          <p:cNvPr id="229" name="Google Shape;229;p16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230" name="Google Shape;230;p16"/>
          <p:cNvSpPr txBox="1"/>
          <p:nvPr>
            <p:ph type="title"/>
          </p:nvPr>
        </p:nvSpPr>
        <p:spPr>
          <a:xfrm>
            <a:off x="180975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lang="pt-BR"/>
              <a:t>EXEMPLO 4.6</a:t>
            </a:r>
            <a:endParaRPr/>
          </a:p>
        </p:txBody>
      </p:sp>
      <p:sp>
        <p:nvSpPr>
          <p:cNvPr id="231" name="Google Shape;231;p16"/>
          <p:cNvSpPr txBox="1"/>
          <p:nvPr>
            <p:ph idx="10" type="dt"/>
          </p:nvPr>
        </p:nvSpPr>
        <p:spPr>
          <a:xfrm>
            <a:off x="635000" y="637794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15/04/2024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7"/>
          <p:cNvSpPr txBox="1"/>
          <p:nvPr>
            <p:ph idx="1" type="body"/>
          </p:nvPr>
        </p:nvSpPr>
        <p:spPr>
          <a:xfrm>
            <a:off x="4978400" y="1110343"/>
            <a:ext cx="6375400" cy="4640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</a:pPr>
            <a:r>
              <a:rPr lang="pt-BR"/>
              <a:t>Minigráficos.</a:t>
            </a:r>
            <a:endParaRPr/>
          </a:p>
        </p:txBody>
      </p:sp>
      <p:sp>
        <p:nvSpPr>
          <p:cNvPr id="238" name="Google Shape;238;p17"/>
          <p:cNvSpPr txBox="1"/>
          <p:nvPr>
            <p:ph idx="12" type="sldNum"/>
          </p:nvPr>
        </p:nvSpPr>
        <p:spPr>
          <a:xfrm>
            <a:off x="218440" y="6258560"/>
            <a:ext cx="675640" cy="4019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239" name="Google Shape;239;p17"/>
          <p:cNvSpPr txBox="1"/>
          <p:nvPr>
            <p:ph type="title"/>
          </p:nvPr>
        </p:nvSpPr>
        <p:spPr>
          <a:xfrm>
            <a:off x="736600" y="1110343"/>
            <a:ext cx="3937000" cy="4640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</a:pPr>
            <a:r>
              <a:rPr lang="pt-BR"/>
              <a:t>EXEMPLO 4.7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8"/>
          <p:cNvSpPr txBox="1"/>
          <p:nvPr>
            <p:ph idx="1" type="body"/>
          </p:nvPr>
        </p:nvSpPr>
        <p:spPr>
          <a:xfrm>
            <a:off x="838200" y="849550"/>
            <a:ext cx="10515600" cy="487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3200"/>
              <a:buNone/>
            </a:pPr>
            <a:r>
              <a:rPr lang="pt-BR" sz="3200"/>
              <a:t>A planilha Exemplo 4.7 mostra o resultado de cada uma das filiais da empresa </a:t>
            </a:r>
            <a:r>
              <a:rPr b="1" lang="pt-BR" sz="3200"/>
              <a:t>XYZ </a:t>
            </a:r>
            <a:r>
              <a:rPr lang="pt-BR" sz="3200"/>
              <a:t>para cada um dos meses de um ano.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None/>
            </a:pPr>
            <a:r>
              <a:rPr lang="pt-BR" sz="3200"/>
              <a:t>Crie minigráficos tipo linha, para demonstrar a variação de desempenho das filiais no período analisado. Para isto, formate de maneira apresentável destacando o maior lucro e os prejuízos do período nos minigráficos.</a:t>
            </a:r>
            <a:endParaRPr/>
          </a:p>
        </p:txBody>
      </p:sp>
      <p:sp>
        <p:nvSpPr>
          <p:cNvPr id="245" name="Google Shape;245;p18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246" name="Google Shape;246;p18"/>
          <p:cNvSpPr txBox="1"/>
          <p:nvPr>
            <p:ph type="title"/>
          </p:nvPr>
        </p:nvSpPr>
        <p:spPr>
          <a:xfrm>
            <a:off x="180975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lang="pt-BR"/>
              <a:t>EXEMPLO 4.7</a:t>
            </a:r>
            <a:endParaRPr/>
          </a:p>
        </p:txBody>
      </p:sp>
      <p:sp>
        <p:nvSpPr>
          <p:cNvPr id="247" name="Google Shape;247;p18"/>
          <p:cNvSpPr txBox="1"/>
          <p:nvPr>
            <p:ph idx="10" type="dt"/>
          </p:nvPr>
        </p:nvSpPr>
        <p:spPr>
          <a:xfrm>
            <a:off x="635000" y="637794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15/04/2024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0"/>
          <p:cNvSpPr txBox="1"/>
          <p:nvPr>
            <p:ph idx="1" type="body"/>
          </p:nvPr>
        </p:nvSpPr>
        <p:spPr>
          <a:xfrm>
            <a:off x="778821" y="849550"/>
            <a:ext cx="10918825" cy="487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571500" lvl="0" marL="5715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</a:pPr>
            <a:r>
              <a:rPr lang="pt-B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povoado Brisa do Mar fica numa região com belas praias. Em 1960, a população local se sustentava basicamente da pesca e ao longo dos anos a sua vocação econômica mudou para o turismo. Essa transformação fez com que a sua população crescesse substancialmente até 2015.</a:t>
            </a:r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71500" lvl="0" marL="5715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</a:pPr>
            <a:r>
              <a:rPr lang="pt-BR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 dados da planilha referem-se aos registros populacionais do povoado Brisa do Mar de 1960 até 2015 com uma razão de cinco anos.</a:t>
            </a:r>
            <a:endParaRPr/>
          </a:p>
        </p:txBody>
      </p:sp>
      <p:sp>
        <p:nvSpPr>
          <p:cNvPr id="253" name="Google Shape;253;p20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254" name="Google Shape;254;p20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lang="pt-BR"/>
              <a:t>PROBLEMA 4.1</a:t>
            </a:r>
            <a:endParaRPr/>
          </a:p>
        </p:txBody>
      </p:sp>
      <p:sp>
        <p:nvSpPr>
          <p:cNvPr id="255" name="Google Shape;255;p20"/>
          <p:cNvSpPr txBox="1"/>
          <p:nvPr>
            <p:ph idx="10" type="dt"/>
          </p:nvPr>
        </p:nvSpPr>
        <p:spPr>
          <a:xfrm>
            <a:off x="635000" y="637794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15/04/2024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"/>
          <p:cNvSpPr txBox="1"/>
          <p:nvPr>
            <p:ph idx="1" type="body"/>
          </p:nvPr>
        </p:nvSpPr>
        <p:spPr>
          <a:xfrm>
            <a:off x="838200" y="1709597"/>
            <a:ext cx="10515600" cy="42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60"/>
              <a:buFont typeface="Arial"/>
              <a:buChar char="•"/>
            </a:pPr>
            <a:r>
              <a:rPr lang="pt-BR" sz="3559">
                <a:solidFill>
                  <a:schemeClr val="accent1"/>
                </a:solidFill>
              </a:rPr>
              <a:t>Gráfico de pizza;</a:t>
            </a:r>
            <a:endParaRPr sz="3230"/>
          </a:p>
          <a:p>
            <a:pPr indent="-457200" lvl="0" marL="4572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560"/>
              <a:buFont typeface="Arial"/>
              <a:buChar char="•"/>
            </a:pPr>
            <a:r>
              <a:rPr lang="pt-BR" sz="3559">
                <a:solidFill>
                  <a:schemeClr val="accent1"/>
                </a:solidFill>
              </a:rPr>
              <a:t>Gráfico de colunas;</a:t>
            </a:r>
            <a:endParaRPr sz="3230"/>
          </a:p>
          <a:p>
            <a:pPr indent="-457200" lvl="0" marL="4572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560"/>
              <a:buFont typeface="Arial"/>
              <a:buChar char="•"/>
            </a:pPr>
            <a:r>
              <a:rPr lang="pt-BR" sz="3559">
                <a:solidFill>
                  <a:schemeClr val="accent1"/>
                </a:solidFill>
              </a:rPr>
              <a:t>Gráfico de linhas;</a:t>
            </a:r>
            <a:endParaRPr sz="3230"/>
          </a:p>
          <a:p>
            <a:pPr indent="-457200" lvl="0" marL="4572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560"/>
              <a:buFont typeface="Arial"/>
              <a:buChar char="•"/>
            </a:pPr>
            <a:r>
              <a:rPr lang="pt-BR" sz="3559">
                <a:solidFill>
                  <a:schemeClr val="accent1"/>
                </a:solidFill>
              </a:rPr>
              <a:t>Gráfico de barras;</a:t>
            </a:r>
            <a:endParaRPr sz="3230"/>
          </a:p>
          <a:p>
            <a:pPr indent="-457200" lvl="0" marL="4572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560"/>
              <a:buFont typeface="Arial"/>
              <a:buChar char="•"/>
            </a:pPr>
            <a:r>
              <a:rPr lang="pt-BR" sz="3559">
                <a:solidFill>
                  <a:schemeClr val="accent1"/>
                </a:solidFill>
              </a:rPr>
              <a:t>Gráfico tipo radar;</a:t>
            </a:r>
            <a:endParaRPr sz="3559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560"/>
              <a:buFont typeface="Arial"/>
              <a:buChar char="•"/>
            </a:pPr>
            <a:r>
              <a:rPr lang="pt-BR" sz="3559">
                <a:solidFill>
                  <a:schemeClr val="accent1"/>
                </a:solidFill>
              </a:rPr>
              <a:t>Gráfico de dispersão;</a:t>
            </a:r>
            <a:endParaRPr sz="3230"/>
          </a:p>
          <a:p>
            <a:pPr indent="-457200" lvl="0" marL="4572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560"/>
              <a:buFont typeface="Arial"/>
              <a:buChar char="•"/>
            </a:pPr>
            <a:r>
              <a:rPr lang="pt-BR" sz="3559">
                <a:solidFill>
                  <a:schemeClr val="accent1"/>
                </a:solidFill>
              </a:rPr>
              <a:t>Eixo secundário;</a:t>
            </a:r>
            <a:endParaRPr sz="3230"/>
          </a:p>
          <a:p>
            <a:pPr indent="-457200" lvl="0" marL="4572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560"/>
              <a:buFont typeface="Arial"/>
              <a:buChar char="•"/>
            </a:pPr>
            <a:r>
              <a:rPr lang="pt-BR" sz="3559">
                <a:solidFill>
                  <a:schemeClr val="accent1"/>
                </a:solidFill>
              </a:rPr>
              <a:t>Minigráficos.</a:t>
            </a:r>
            <a:endParaRPr sz="3230"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1760"/>
              <a:buNone/>
            </a:pPr>
            <a:r>
              <a:t/>
            </a:r>
            <a:endParaRPr sz="3559"/>
          </a:p>
        </p:txBody>
      </p:sp>
      <p:sp>
        <p:nvSpPr>
          <p:cNvPr id="115" name="Google Shape;115;p2"/>
          <p:cNvSpPr txBox="1"/>
          <p:nvPr>
            <p:ph idx="10" type="dt"/>
          </p:nvPr>
        </p:nvSpPr>
        <p:spPr>
          <a:xfrm>
            <a:off x="635000" y="637794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15/04/2024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6" name="Google Shape;116;p2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17" name="Google Shape;117;p2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lang="pt-BR"/>
              <a:t>CONTEÚDO DA AULA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2e2d86e654_0_37"/>
          <p:cNvSpPr txBox="1"/>
          <p:nvPr>
            <p:ph idx="12" type="sldNum"/>
          </p:nvPr>
        </p:nvSpPr>
        <p:spPr>
          <a:xfrm>
            <a:off x="9728200" y="6385560"/>
            <a:ext cx="635100" cy="3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261" name="Google Shape;261;g22e2d86e654_0_37"/>
          <p:cNvSpPr txBox="1"/>
          <p:nvPr>
            <p:ph type="title"/>
          </p:nvPr>
        </p:nvSpPr>
        <p:spPr>
          <a:xfrm>
            <a:off x="152400" y="131762"/>
            <a:ext cx="97092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lang="pt-BR"/>
              <a:t>PROBLEMA 4.1</a:t>
            </a:r>
            <a:endParaRPr/>
          </a:p>
        </p:txBody>
      </p:sp>
      <p:sp>
        <p:nvSpPr>
          <p:cNvPr id="262" name="Google Shape;262;g22e2d86e654_0_37"/>
          <p:cNvSpPr txBox="1"/>
          <p:nvPr>
            <p:ph idx="10" type="dt"/>
          </p:nvPr>
        </p:nvSpPr>
        <p:spPr>
          <a:xfrm>
            <a:off x="635000" y="637794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15/04/2024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3" name="Google Shape;263;g22e2d86e654_0_37"/>
          <p:cNvSpPr txBox="1"/>
          <p:nvPr/>
        </p:nvSpPr>
        <p:spPr>
          <a:xfrm>
            <a:off x="409170" y="681037"/>
            <a:ext cx="10918800" cy="48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57200" lvl="1" marL="91440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pt-B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Faça um gráfico de dispersão com os dados da planilha.</a:t>
            </a:r>
            <a:endParaRPr b="0" i="0" sz="2000" u="none" cap="none" strike="noStrike">
              <a:solidFill>
                <a:srgbClr val="AE888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1" marL="914400" marR="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pt-B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Insira uma linha de tendência no gráfico.</a:t>
            </a:r>
            <a:endParaRPr b="0" i="0" sz="2000" u="none" cap="none" strike="noStrike">
              <a:solidFill>
                <a:srgbClr val="AE888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1" marL="914400" marR="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pt-B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Insira a equação da reta de linearização dos dados e o R² (coeficiente de determinação) no gráfico.</a:t>
            </a:r>
            <a:endParaRPr b="0" i="0" sz="2000" u="none" cap="none" strike="noStrike">
              <a:solidFill>
                <a:srgbClr val="AE888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1" marL="914400" marR="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pt-B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Qual será a população em 2020 segundo uma projeção feita com base nos dados da planilha?</a:t>
            </a:r>
            <a:endParaRPr b="0" i="0" sz="2000" u="none" cap="none" strike="noStrike">
              <a:solidFill>
                <a:srgbClr val="AE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7"/>
          <p:cNvSpPr txBox="1"/>
          <p:nvPr>
            <p:ph idx="1" type="body"/>
          </p:nvPr>
        </p:nvSpPr>
        <p:spPr>
          <a:xfrm>
            <a:off x="831850" y="1219201"/>
            <a:ext cx="10515600" cy="487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3200"/>
              <a:buNone/>
            </a:pPr>
            <a:r>
              <a:rPr lang="pt-BR" sz="3200"/>
              <a:t>Conteúdo da aula: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None/>
            </a:pPr>
            <a:r>
              <a:t/>
            </a:r>
            <a:endParaRPr sz="320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/>
              <a:t>Remover duplicadas;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/>
              <a:t>Validação de dados;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/>
              <a:t>Filtro Avançado;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/>
              <a:t>MÁXIMO e MÍNIMO;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/>
              <a:t>MAIOR e MENOR;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/>
              <a:t>Fórmula PREVISÃO. </a:t>
            </a:r>
            <a:endParaRPr/>
          </a:p>
        </p:txBody>
      </p:sp>
      <p:sp>
        <p:nvSpPr>
          <p:cNvPr id="269" name="Google Shape;269;p27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270" name="Google Shape;270;p27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lang="pt-BR"/>
              <a:t>PRÓXIMA SEMANA </a:t>
            </a:r>
            <a:endParaRPr/>
          </a:p>
        </p:txBody>
      </p:sp>
      <p:sp>
        <p:nvSpPr>
          <p:cNvPr id="271" name="Google Shape;271;p27"/>
          <p:cNvSpPr txBox="1"/>
          <p:nvPr>
            <p:ph idx="10" type="dt"/>
          </p:nvPr>
        </p:nvSpPr>
        <p:spPr>
          <a:xfrm>
            <a:off x="635000" y="637794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15/04/2024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1"/>
          <p:cNvSpPr txBox="1"/>
          <p:nvPr>
            <p:ph idx="1" type="body"/>
          </p:nvPr>
        </p:nvSpPr>
        <p:spPr>
          <a:xfrm>
            <a:off x="828675" y="1563620"/>
            <a:ext cx="10515600" cy="36612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None/>
            </a:pPr>
            <a:r>
              <a:t/>
            </a:r>
            <a:endParaRPr sz="320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/>
              <a:t>Responda ao feedback acessando o link: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None/>
            </a:pPr>
            <a:r>
              <a:rPr lang="pt-BR" sz="3200"/>
              <a:t>      </a:t>
            </a:r>
            <a:r>
              <a:rPr lang="pt-BR" sz="3200" u="sng">
                <a:solidFill>
                  <a:schemeClr val="hlink"/>
                </a:solidFill>
                <a:hlinkClick r:id="rId3"/>
              </a:rPr>
              <a:t>http://bit.ly/FEEDBACK_EXCEL1_2024_1</a:t>
            </a:r>
            <a:endParaRPr sz="3200"/>
          </a:p>
        </p:txBody>
      </p:sp>
      <p:sp>
        <p:nvSpPr>
          <p:cNvPr id="277" name="Google Shape;277;p41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278" name="Google Shape;278;p41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11111"/>
              <a:buFont typeface="Arial Black"/>
              <a:buNone/>
            </a:pPr>
            <a:r>
              <a:rPr lang="pt-BR">
                <a:latin typeface="Arial Black"/>
                <a:ea typeface="Arial Black"/>
                <a:cs typeface="Arial Black"/>
                <a:sym typeface="Arial Black"/>
              </a:rPr>
              <a:t>CURSO BÁSICO PARA PLANILHAS ELETRÔNICAS</a:t>
            </a:r>
            <a:endParaRPr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8"/>
          <p:cNvSpPr txBox="1"/>
          <p:nvPr>
            <p:ph idx="10" type="dt"/>
          </p:nvPr>
        </p:nvSpPr>
        <p:spPr>
          <a:xfrm>
            <a:off x="4851400" y="6197600"/>
            <a:ext cx="2489200" cy="483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15/04/2024</a:t>
            </a:r>
            <a:endParaRPr/>
          </a:p>
        </p:txBody>
      </p:sp>
      <p:sp>
        <p:nvSpPr>
          <p:cNvPr id="284" name="Google Shape;284;p28"/>
          <p:cNvSpPr txBox="1"/>
          <p:nvPr>
            <p:ph idx="1" type="body"/>
          </p:nvPr>
        </p:nvSpPr>
        <p:spPr>
          <a:xfrm>
            <a:off x="2534920" y="4998721"/>
            <a:ext cx="3561080" cy="665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pt-BR"/>
              <a:t>Melissa Lima</a:t>
            </a:r>
            <a:endParaRPr/>
          </a:p>
        </p:txBody>
      </p:sp>
      <p:sp>
        <p:nvSpPr>
          <p:cNvPr id="285" name="Google Shape;285;p28"/>
          <p:cNvSpPr txBox="1"/>
          <p:nvPr>
            <p:ph idx="2" type="body"/>
          </p:nvPr>
        </p:nvSpPr>
        <p:spPr>
          <a:xfrm>
            <a:off x="6042991" y="4998721"/>
            <a:ext cx="3614089" cy="665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pt-BR"/>
              <a:t>Curso Básico e Intermediário para Planilhas Eletrônicas</a:t>
            </a:r>
            <a:endParaRPr/>
          </a:p>
        </p:txBody>
      </p:sp>
      <p:sp>
        <p:nvSpPr>
          <p:cNvPr id="286" name="Google Shape;286;p28"/>
          <p:cNvSpPr txBox="1"/>
          <p:nvPr>
            <p:ph idx="4294967295" type="sldNum"/>
          </p:nvPr>
        </p:nvSpPr>
        <p:spPr>
          <a:xfrm>
            <a:off x="11557000" y="6384925"/>
            <a:ext cx="635000" cy="395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287" name="Google Shape;287;p28"/>
          <p:cNvSpPr/>
          <p:nvPr/>
        </p:nvSpPr>
        <p:spPr>
          <a:xfrm>
            <a:off x="7850035" y="1193799"/>
            <a:ext cx="868296" cy="15651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28"/>
          <p:cNvSpPr/>
          <p:nvPr/>
        </p:nvSpPr>
        <p:spPr>
          <a:xfrm>
            <a:off x="7768113" y="1355144"/>
            <a:ext cx="914413" cy="13696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i="0" lang="pt-BR" sz="8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"/>
          <p:cNvSpPr txBox="1"/>
          <p:nvPr>
            <p:ph idx="1" type="body"/>
          </p:nvPr>
        </p:nvSpPr>
        <p:spPr>
          <a:xfrm>
            <a:off x="4978400" y="1110343"/>
            <a:ext cx="6375400" cy="4640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</a:pPr>
            <a:r>
              <a:rPr lang="pt-BR"/>
              <a:t>Função Conte.se()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</a:pPr>
            <a:r>
              <a:rPr lang="pt-BR"/>
              <a:t>Gráfico de pizza</a:t>
            </a:r>
            <a:endParaRPr/>
          </a:p>
        </p:txBody>
      </p:sp>
      <p:sp>
        <p:nvSpPr>
          <p:cNvPr id="123" name="Google Shape;123;p3"/>
          <p:cNvSpPr txBox="1"/>
          <p:nvPr>
            <p:ph type="title"/>
          </p:nvPr>
        </p:nvSpPr>
        <p:spPr>
          <a:xfrm>
            <a:off x="736600" y="1110343"/>
            <a:ext cx="3937000" cy="4640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</a:pPr>
            <a:r>
              <a:rPr lang="pt-BR"/>
              <a:t>EXEMPLO 4.1</a:t>
            </a:r>
            <a:endParaRPr/>
          </a:p>
        </p:txBody>
      </p:sp>
      <p:sp>
        <p:nvSpPr>
          <p:cNvPr id="124" name="Google Shape;124;p3"/>
          <p:cNvSpPr txBox="1"/>
          <p:nvPr>
            <p:ph idx="12" type="sldNum"/>
          </p:nvPr>
        </p:nvSpPr>
        <p:spPr>
          <a:xfrm>
            <a:off x="218440" y="6258560"/>
            <a:ext cx="675640" cy="4019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"/>
          <p:cNvSpPr txBox="1"/>
          <p:nvPr>
            <p:ph idx="1" type="body"/>
          </p:nvPr>
        </p:nvSpPr>
        <p:spPr>
          <a:xfrm>
            <a:off x="831850" y="1219201"/>
            <a:ext cx="10515600" cy="487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3200"/>
              <a:buNone/>
            </a:pPr>
            <a:r>
              <a:rPr lang="pt-BR" sz="3200"/>
              <a:t>Uma turma de Economia de 30 alunos foi avaliada a partir de 4 provas no semestre (P1, P2, P3 e P4).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None/>
            </a:pPr>
            <a:r>
              <a:rPr lang="pt-BR" sz="3200"/>
              <a:t>A média final é a média entre as notas 1 e 2. O aluno é aprovado se sua média é maior ou igual a 6,0. Necessita fazer a prova substitutiva se sua média é menor que 6,0 e maior ou igual a 4,0 e é reprovado se a nota for menor que 4,0.</a:t>
            </a:r>
            <a:endParaRPr/>
          </a:p>
          <a:p>
            <a:pPr indent="-2540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None/>
            </a:pPr>
            <a:r>
              <a:t/>
            </a:r>
            <a:endParaRPr sz="3200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600"/>
              <a:buNone/>
            </a:pPr>
            <a:r>
              <a:t/>
            </a:r>
            <a:endParaRPr/>
          </a:p>
        </p:txBody>
      </p:sp>
      <p:sp>
        <p:nvSpPr>
          <p:cNvPr id="131" name="Google Shape;131;p4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32" name="Google Shape;132;p4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lang="pt-BR"/>
              <a:t>EXEMPLO 4.1</a:t>
            </a:r>
            <a:endParaRPr/>
          </a:p>
        </p:txBody>
      </p:sp>
      <p:sp>
        <p:nvSpPr>
          <p:cNvPr id="133" name="Google Shape;133;p4"/>
          <p:cNvSpPr txBox="1"/>
          <p:nvPr>
            <p:ph idx="10" type="dt"/>
          </p:nvPr>
        </p:nvSpPr>
        <p:spPr>
          <a:xfrm>
            <a:off x="635000" y="637794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15/04/2024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 txBox="1"/>
          <p:nvPr>
            <p:ph idx="1" type="body"/>
          </p:nvPr>
        </p:nvSpPr>
        <p:spPr>
          <a:xfrm>
            <a:off x="364922" y="993775"/>
            <a:ext cx="10515600" cy="487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57200" lvl="1" marL="9144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rgbClr val="000E2A"/>
                </a:solidFill>
                <a:latin typeface="Arial"/>
                <a:ea typeface="Arial"/>
                <a:cs typeface="Arial"/>
                <a:sym typeface="Arial"/>
              </a:rPr>
              <a:t>Programe a planilha de forma que a situação de cada aluno seja indicada de acordo com a sua nota;</a:t>
            </a:r>
            <a:endParaRPr/>
          </a:p>
          <a:p>
            <a:pPr indent="-45720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rgbClr val="000E2A"/>
                </a:solidFill>
                <a:latin typeface="Arial"/>
                <a:ea typeface="Arial"/>
                <a:cs typeface="Arial"/>
                <a:sym typeface="Arial"/>
              </a:rPr>
              <a:t>Obtenha a quantidade de alunos aprovados, reprovados e que farão a prova substitutiva;</a:t>
            </a:r>
            <a:endParaRPr/>
          </a:p>
          <a:p>
            <a:pPr indent="-45720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rgbClr val="000E2A"/>
                </a:solidFill>
                <a:latin typeface="Arial"/>
                <a:ea typeface="Arial"/>
                <a:cs typeface="Arial"/>
                <a:sym typeface="Arial"/>
              </a:rPr>
              <a:t>Faça um </a:t>
            </a:r>
            <a:r>
              <a:rPr b="1" lang="pt-BR" sz="3200">
                <a:solidFill>
                  <a:srgbClr val="000E2A"/>
                </a:solidFill>
                <a:latin typeface="Arial"/>
                <a:ea typeface="Arial"/>
                <a:cs typeface="Arial"/>
                <a:sym typeface="Arial"/>
              </a:rPr>
              <a:t>gráfico de pizza</a:t>
            </a:r>
            <a:r>
              <a:rPr lang="pt-BR" sz="3200">
                <a:solidFill>
                  <a:srgbClr val="000E2A"/>
                </a:solidFill>
                <a:latin typeface="Arial"/>
                <a:ea typeface="Arial"/>
                <a:cs typeface="Arial"/>
                <a:sym typeface="Arial"/>
              </a:rPr>
              <a:t> que mostre as quantidades de alunos aprovados, reprovados e que farão a prova substitutiva.</a:t>
            </a:r>
            <a:endParaRPr sz="3200">
              <a:solidFill>
                <a:srgbClr val="000E2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E2A"/>
              </a:buClr>
              <a:buSzPts val="3200"/>
              <a:buChar char="•"/>
            </a:pPr>
            <a:r>
              <a:rPr lang="pt-BR" sz="3200">
                <a:solidFill>
                  <a:srgbClr val="000E2A"/>
                </a:solidFill>
              </a:rPr>
              <a:t>Gráfico de pizza</a:t>
            </a:r>
            <a:endParaRPr sz="3200">
              <a:solidFill>
                <a:srgbClr val="000E2A"/>
              </a:solidFill>
            </a:endParaRPr>
          </a:p>
          <a:p>
            <a:pPr indent="-2921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40" name="Google Shape;140;p5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41" name="Google Shape;141;p5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lang="pt-BR"/>
              <a:t>EXEMPLO 4.1</a:t>
            </a:r>
            <a:endParaRPr/>
          </a:p>
        </p:txBody>
      </p:sp>
      <p:sp>
        <p:nvSpPr>
          <p:cNvPr id="142" name="Google Shape;142;p5"/>
          <p:cNvSpPr txBox="1"/>
          <p:nvPr>
            <p:ph idx="10" type="dt"/>
          </p:nvPr>
        </p:nvSpPr>
        <p:spPr>
          <a:xfrm>
            <a:off x="635000" y="637794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15/04/2024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"/>
          <p:cNvSpPr txBox="1"/>
          <p:nvPr>
            <p:ph idx="1" type="body"/>
          </p:nvPr>
        </p:nvSpPr>
        <p:spPr>
          <a:xfrm>
            <a:off x="4978400" y="1110343"/>
            <a:ext cx="6375400" cy="4640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</a:pPr>
            <a:r>
              <a:rPr lang="pt-BR"/>
              <a:t>Gráfico de barras.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</a:pPr>
            <a:r>
              <a:rPr lang="pt-BR"/>
              <a:t>Barras agrupadas;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</a:pPr>
            <a:r>
              <a:rPr lang="pt-BR"/>
              <a:t>Barras empilhadas 100%;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</a:pPr>
            <a:r>
              <a:rPr lang="pt-BR"/>
              <a:t>Gráficos 3d.</a:t>
            </a:r>
            <a:endParaRPr/>
          </a:p>
        </p:txBody>
      </p:sp>
      <p:sp>
        <p:nvSpPr>
          <p:cNvPr id="148" name="Google Shape;148;p6"/>
          <p:cNvSpPr txBox="1"/>
          <p:nvPr>
            <p:ph idx="12" type="sldNum"/>
          </p:nvPr>
        </p:nvSpPr>
        <p:spPr>
          <a:xfrm>
            <a:off x="218440" y="6258560"/>
            <a:ext cx="675640" cy="4019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49" name="Google Shape;149;p6"/>
          <p:cNvSpPr txBox="1"/>
          <p:nvPr>
            <p:ph type="title"/>
          </p:nvPr>
        </p:nvSpPr>
        <p:spPr>
          <a:xfrm>
            <a:off x="736600" y="1110343"/>
            <a:ext cx="3937000" cy="4640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</a:pPr>
            <a:r>
              <a:rPr lang="pt-BR"/>
              <a:t>EXEMPLO 4.2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"/>
          <p:cNvSpPr txBox="1"/>
          <p:nvPr>
            <p:ph idx="1" type="body"/>
          </p:nvPr>
        </p:nvSpPr>
        <p:spPr>
          <a:xfrm>
            <a:off x="831850" y="961295"/>
            <a:ext cx="10515600" cy="487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572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/>
              <a:t>Uma concessionária possui cinco funcionários. </a:t>
            </a:r>
            <a:endParaRPr/>
          </a:p>
          <a:p>
            <a:pPr indent="-4572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/>
              <a:t>Deseja-se comparar suas vendas, para isso, possui-se dados dos números de vendas de carro e de moto no período de um mês. </a:t>
            </a:r>
            <a:endParaRPr/>
          </a:p>
          <a:p>
            <a:pPr indent="-4572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/>
              <a:t>Construa um gráfico de barras para mostrar o desempenho dos funcionários. </a:t>
            </a:r>
            <a:endParaRPr/>
          </a:p>
        </p:txBody>
      </p:sp>
      <p:sp>
        <p:nvSpPr>
          <p:cNvPr id="156" name="Google Shape;156;p7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57" name="Google Shape;157;p7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lang="pt-BR"/>
              <a:t>EXEMPLO 4.2</a:t>
            </a:r>
            <a:endParaRPr/>
          </a:p>
        </p:txBody>
      </p:sp>
      <p:sp>
        <p:nvSpPr>
          <p:cNvPr id="158" name="Google Shape;158;p7"/>
          <p:cNvSpPr txBox="1"/>
          <p:nvPr>
            <p:ph idx="10" type="dt"/>
          </p:nvPr>
        </p:nvSpPr>
        <p:spPr>
          <a:xfrm>
            <a:off x="635000" y="637794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15/04/2024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8"/>
          <p:cNvSpPr txBox="1"/>
          <p:nvPr>
            <p:ph idx="1" type="body"/>
          </p:nvPr>
        </p:nvSpPr>
        <p:spPr>
          <a:xfrm>
            <a:off x="4978400" y="1110343"/>
            <a:ext cx="6375400" cy="4640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</a:pPr>
            <a:r>
              <a:rPr lang="pt-BR" sz="2800"/>
              <a:t>Gráfico de linhas;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800"/>
              <a:buFont typeface="Arial"/>
              <a:buChar char="•"/>
            </a:pPr>
            <a:r>
              <a:rPr lang="pt-BR"/>
              <a:t>Barras empilhadas 100%.</a:t>
            </a:r>
            <a:endParaRPr/>
          </a:p>
        </p:txBody>
      </p:sp>
      <p:sp>
        <p:nvSpPr>
          <p:cNvPr id="165" name="Google Shape;165;p8"/>
          <p:cNvSpPr txBox="1"/>
          <p:nvPr>
            <p:ph idx="12" type="sldNum"/>
          </p:nvPr>
        </p:nvSpPr>
        <p:spPr>
          <a:xfrm>
            <a:off x="218440" y="6258560"/>
            <a:ext cx="675640" cy="4019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66" name="Google Shape;166;p8"/>
          <p:cNvSpPr txBox="1"/>
          <p:nvPr>
            <p:ph type="title"/>
          </p:nvPr>
        </p:nvSpPr>
        <p:spPr>
          <a:xfrm>
            <a:off x="736600" y="1110343"/>
            <a:ext cx="3937000" cy="46402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</a:pPr>
            <a:r>
              <a:rPr lang="pt-BR"/>
              <a:t>EXEMPLO 4.3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9"/>
          <p:cNvSpPr txBox="1"/>
          <p:nvPr>
            <p:ph idx="1" type="body"/>
          </p:nvPr>
        </p:nvSpPr>
        <p:spPr>
          <a:xfrm>
            <a:off x="838200" y="1355388"/>
            <a:ext cx="10515600" cy="487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572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/>
              <a:t>Uma linha de produção da empresa Gonçalves fabrica aparelhos de som. É desejo da empresa saber como foi seu desempenho no ano anterior.</a:t>
            </a:r>
            <a:endParaRPr/>
          </a:p>
          <a:p>
            <a:pPr indent="-45720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rgbClr val="000E2A"/>
                </a:solidFill>
                <a:latin typeface="Arial"/>
                <a:ea typeface="Arial"/>
                <a:cs typeface="Arial"/>
                <a:sym typeface="Arial"/>
              </a:rPr>
              <a:t>Faça um gráfico de linhas de dias trabalhados em função do mês. </a:t>
            </a:r>
            <a:endParaRPr/>
          </a:p>
          <a:p>
            <a:pPr indent="-45720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rgbClr val="000E2A"/>
                </a:solidFill>
                <a:latin typeface="Arial"/>
                <a:ea typeface="Arial"/>
                <a:cs typeface="Arial"/>
                <a:sym typeface="Arial"/>
              </a:rPr>
              <a:t>Faça um gráfico de colunas 100% empilhadas mostrando o número de produtos prontos para venda e de refugo.</a:t>
            </a:r>
            <a:endParaRPr/>
          </a:p>
          <a:p>
            <a:pPr indent="-2540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3200"/>
              <a:buFont typeface="Arial"/>
              <a:buNone/>
            </a:pPr>
            <a:r>
              <a:t/>
            </a:r>
            <a:endParaRPr sz="3200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E2A"/>
              </a:buClr>
              <a:buSzPts val="2600"/>
              <a:buNone/>
            </a:pPr>
            <a:r>
              <a:t/>
            </a:r>
            <a:endParaRPr/>
          </a:p>
        </p:txBody>
      </p:sp>
      <p:sp>
        <p:nvSpPr>
          <p:cNvPr id="173" name="Google Shape;173;p9"/>
          <p:cNvSpPr txBox="1"/>
          <p:nvPr>
            <p:ph idx="12" type="sldNum"/>
          </p:nvPr>
        </p:nvSpPr>
        <p:spPr>
          <a:xfrm>
            <a:off x="9728200" y="6385560"/>
            <a:ext cx="635000" cy="394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74" name="Google Shape;174;p9"/>
          <p:cNvSpPr txBox="1"/>
          <p:nvPr>
            <p:ph type="title"/>
          </p:nvPr>
        </p:nvSpPr>
        <p:spPr>
          <a:xfrm>
            <a:off x="152400" y="131762"/>
            <a:ext cx="9709052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lang="pt-BR"/>
              <a:t>EXEMPLO 4.3</a:t>
            </a:r>
            <a:endParaRPr/>
          </a:p>
        </p:txBody>
      </p:sp>
      <p:sp>
        <p:nvSpPr>
          <p:cNvPr id="175" name="Google Shape;175;p9"/>
          <p:cNvSpPr txBox="1"/>
          <p:nvPr>
            <p:ph idx="10" type="dt"/>
          </p:nvPr>
        </p:nvSpPr>
        <p:spPr>
          <a:xfrm>
            <a:off x="635000" y="637794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15/04/2024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Novo Padrão PET">
  <a:themeElements>
    <a:clrScheme name="PET">
      <a:dk1>
        <a:srgbClr val="860000"/>
      </a:dk1>
      <a:lt1>
        <a:srgbClr val="FFFFFF"/>
      </a:lt1>
      <a:dk2>
        <a:srgbClr val="000E2A"/>
      </a:dk2>
      <a:lt2>
        <a:srgbClr val="FFFFFF"/>
      </a:lt2>
      <a:accent1>
        <a:srgbClr val="000E2A"/>
      </a:accent1>
      <a:accent2>
        <a:srgbClr val="860000"/>
      </a:accent2>
      <a:accent3>
        <a:srgbClr val="03253B"/>
      </a:accent3>
      <a:accent4>
        <a:srgbClr val="290A04"/>
      </a:accent4>
      <a:accent5>
        <a:srgbClr val="00487E"/>
      </a:accent5>
      <a:accent6>
        <a:srgbClr val="920000"/>
      </a:accent6>
      <a:hlink>
        <a:srgbClr val="0070C0"/>
      </a:hlink>
      <a:folHlink>
        <a:srgbClr val="CC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2020-06-28T23:26:51Z</dcterms:created>
  <dc:creator>Ricardo</dc:creator>
</cp:coreProperties>
</file>