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gGHtZyJFuEGw6lzVtshhBJkpT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customschemas.google.com/relationships/presentationmetadata" Target="metadata"/><Relationship Id="rId27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393ee70c9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2f393ee70c9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2f393ee70c9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Após esse slide, já ir para a primeira aba da planilha para explicar cada uma das funções. Falar sobre a importância das funções de texto que, apesar de não parecer, são muito importantes e muito utilizadas nas empresas para fazer uma padronização nos dados já que isso faz com seja mais fácil e ágil para encontrar os dados. Quase sempre as funções de textos não são utilizadas isoladas e, sim, combinadas.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Abrir o arquivo no bloco de notas, selecionar tudo (CTRL+A), ir na planilha e colar em A1. Com tudo selecionado, ir na aba Dados &gt; Ferramenta de Dados &gt; Texto para Colunas. Vai abrir uma janela, selecionar delimitado, avançar, selecionar ponto e vírgula como delimitador, avançar, geral, concluir e OK.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393ee70c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f393ee70c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Abrir o arquivo no bloco de notas, selecionar tudo (CTRL+A), ir na planilha e colar em A1. Com tudo selecionado, ir na aba Dados &gt; Ferramenta de Dados &gt; Texto para Colunas. Vai abrir uma janela, selecionar delimitado, avançar, selecionar ponto e vírgula como delimitador, avançar, geral, concluir e OK.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f393ee70c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 Principal">
  <p:cSld name="Capa Princip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ctrTitle"/>
          </p:nvPr>
        </p:nvSpPr>
        <p:spPr>
          <a:xfrm>
            <a:off x="5080000" y="2842418"/>
            <a:ext cx="5588000" cy="1173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SzPts val="6000"/>
              <a:buFont typeface="Arial Black"/>
              <a:buNone/>
              <a:defRPr sz="6000">
                <a:solidFill>
                  <a:srgbClr val="86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5080000" y="4812529"/>
            <a:ext cx="558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9"/>
          <p:cNvSpPr txBox="1"/>
          <p:nvPr>
            <p:ph idx="2" type="body"/>
          </p:nvPr>
        </p:nvSpPr>
        <p:spPr>
          <a:xfrm>
            <a:off x="508001" y="1061403"/>
            <a:ext cx="3263900" cy="207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agem">
  <p:cSld name="Texto e Imagem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2" name="Google Shape;102;p28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8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8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8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8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635000" y="1238250"/>
            <a:ext cx="439420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8"/>
          <p:cNvSpPr/>
          <p:nvPr>
            <p:ph idx="2" type="pic"/>
          </p:nvPr>
        </p:nvSpPr>
        <p:spPr>
          <a:xfrm>
            <a:off x="5414963" y="1238250"/>
            <a:ext cx="6142037" cy="483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">
  <p:cSld name="Título e Text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0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0"/>
          <p:cNvSpPr txBox="1"/>
          <p:nvPr>
            <p:ph idx="1" type="body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  <a:defRPr sz="2600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2000"/>
              <a:buNone/>
              <a:defRPr sz="2000">
                <a:solidFill>
                  <a:srgbClr val="AE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800"/>
              <a:buNone/>
              <a:defRPr sz="1800">
                <a:solidFill>
                  <a:srgbClr val="AE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" name="Google Shape;24;p20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0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0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0" type="dt"/>
          </p:nvPr>
        </p:nvSpPr>
        <p:spPr>
          <a:xfrm>
            <a:off x="921004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900">
                <a:solidFill>
                  <a:srgbClr val="000E2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4" name="Google Shape;34;p21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Final">
  <p:cSld name="Slide Fin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idx="10" type="dt"/>
          </p:nvPr>
        </p:nvSpPr>
        <p:spPr>
          <a:xfrm>
            <a:off x="4851400" y="6197600"/>
            <a:ext cx="2489200" cy="48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2" type="body"/>
          </p:nvPr>
        </p:nvSpPr>
        <p:spPr>
          <a:xfrm>
            <a:off x="6042991" y="4998721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 Secundária">
  <p:cSld name="Capa Secundária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23"/>
          <p:cNvGrpSpPr/>
          <p:nvPr/>
        </p:nvGrpSpPr>
        <p:grpSpPr>
          <a:xfrm>
            <a:off x="0" y="0"/>
            <a:ext cx="12191999" cy="6858000"/>
            <a:chOff x="1" y="0"/>
            <a:chExt cx="12191999" cy="6858000"/>
          </a:xfrm>
        </p:grpSpPr>
        <p:sp>
          <p:nvSpPr>
            <p:cNvPr id="41" name="Google Shape;41;p23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" name="Google Shape;42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560149" y="993774"/>
              <a:ext cx="4735058" cy="4870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23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23"/>
          <p:cNvSpPr txBox="1"/>
          <p:nvPr>
            <p:ph type="title"/>
          </p:nvPr>
        </p:nvSpPr>
        <p:spPr>
          <a:xfrm>
            <a:off x="705622" y="993774"/>
            <a:ext cx="10724378" cy="48704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 Black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>
  <p:cSld name="Duas Partes de Conteúd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4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4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0" name="Google Shape;50;p24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4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838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6172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 de Conteúdos">
  <p:cSld name="Comparação de Conteúdo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3" name="Google Shape;63;p25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5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5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839788" y="11582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839788" y="2148840"/>
            <a:ext cx="5157787" cy="40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3" type="body"/>
          </p:nvPr>
        </p:nvSpPr>
        <p:spPr>
          <a:xfrm>
            <a:off x="6172200" y="11582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5"/>
          <p:cNvSpPr txBox="1"/>
          <p:nvPr>
            <p:ph idx="4" type="body"/>
          </p:nvPr>
        </p:nvSpPr>
        <p:spPr>
          <a:xfrm>
            <a:off x="6172200" y="2148840"/>
            <a:ext cx="5183188" cy="40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>
  <p:cSld name="Somente Título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6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8" name="Google Shape;78;p26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6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6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6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6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Texto">
  <p:cSld name="Duas Partes de Text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7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9" name="Google Shape;89;p27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7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7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7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7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7"/>
          <p:cNvSpPr txBox="1"/>
          <p:nvPr>
            <p:ph idx="1" type="body"/>
          </p:nvPr>
        </p:nvSpPr>
        <p:spPr>
          <a:xfrm>
            <a:off x="635000" y="1238250"/>
            <a:ext cx="407924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2" type="body"/>
          </p:nvPr>
        </p:nvSpPr>
        <p:spPr>
          <a:xfrm>
            <a:off x="5039360" y="1238250"/>
            <a:ext cx="651764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 b="0" i="0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288473"/>
            <a:ext cx="10515600" cy="488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614680" y="6385560"/>
            <a:ext cx="2500660" cy="47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bit.ly/FEEDBACK_EXCEL1_2024_1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idx="1" type="subTitle"/>
          </p:nvPr>
        </p:nvSpPr>
        <p:spPr>
          <a:xfrm>
            <a:off x="5485750" y="2708627"/>
            <a:ext cx="55881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pt-BR" sz="4000">
                <a:latin typeface="Arial"/>
                <a:ea typeface="Arial"/>
                <a:cs typeface="Arial"/>
                <a:sym typeface="Arial"/>
              </a:rPr>
              <a:t>Curso Básico e Intermediário para Planilhas Eletrônicas</a:t>
            </a:r>
            <a:endParaRPr/>
          </a:p>
        </p:txBody>
      </p:sp>
      <p:sp>
        <p:nvSpPr>
          <p:cNvPr id="115" name="Google Shape;115;p29"/>
          <p:cNvSpPr txBox="1"/>
          <p:nvPr>
            <p:ph idx="2" type="body"/>
          </p:nvPr>
        </p:nvSpPr>
        <p:spPr>
          <a:xfrm>
            <a:off x="508000" y="1061403"/>
            <a:ext cx="3416885" cy="207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8000"/>
              <a:buNone/>
            </a:pPr>
            <a:r>
              <a:rPr lang="pt-BR" sz="8000"/>
              <a:t>AULA 08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393ee70c9_0_8"/>
          <p:cNvSpPr txBox="1"/>
          <p:nvPr>
            <p:ph idx="1" type="body"/>
          </p:nvPr>
        </p:nvSpPr>
        <p:spPr>
          <a:xfrm>
            <a:off x="403500" y="1210525"/>
            <a:ext cx="11385000" cy="48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418465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ct val="100000"/>
              <a:buFont typeface="Arial"/>
              <a:buChar char="•"/>
            </a:pPr>
            <a:r>
              <a:rPr lang="pt-BR" sz="2800"/>
              <a:t>A empresa </a:t>
            </a:r>
            <a:r>
              <a:rPr b="1" lang="pt-BR" sz="2800">
                <a:solidFill>
                  <a:srgbClr val="000000"/>
                </a:solidFill>
              </a:rPr>
              <a:t>TechSolutions</a:t>
            </a:r>
            <a:r>
              <a:rPr lang="pt-BR" sz="2800">
                <a:solidFill>
                  <a:srgbClr val="000000"/>
                </a:solidFill>
              </a:rPr>
              <a:t> possui uma lista de clientes que realizaram pedidos recentemente. A equipe de marketing deseja enviar e-mails personalizados para esses clientes, mas os dados fornecidos estão em um formato que dificulta a automatização dessa tarefa, então organize os dados identificando o nome completo do cliente e qual produto foi comprado. Além disso, a equipe deseja identificar o código da marca do produto representado pelos números no código do produto e as vendas que foram feitas em agosto.</a:t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86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393065" lvl="0" marL="4572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pt-BR" sz="2800">
                <a:solidFill>
                  <a:schemeClr val="dk2"/>
                </a:solidFill>
              </a:rPr>
              <a:t>De acordo com os dados da tabela da planilha do Exemplo 7.4, preencha as colunas F, G, H e I utilizando as funções texto.</a:t>
            </a:r>
            <a:endParaRPr sz="2800">
              <a:solidFill>
                <a:srgbClr val="AE8888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3693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386"/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-2921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4" name="Google Shape;194;g2f393ee70c9_0_8"/>
          <p:cNvSpPr txBox="1"/>
          <p:nvPr>
            <p:ph idx="12" type="sldNum"/>
          </p:nvPr>
        </p:nvSpPr>
        <p:spPr>
          <a:xfrm>
            <a:off x="9728200" y="6385560"/>
            <a:ext cx="6351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95" name="Google Shape;195;g2f393ee70c9_0_8"/>
          <p:cNvSpPr txBox="1"/>
          <p:nvPr>
            <p:ph type="title"/>
          </p:nvPr>
        </p:nvSpPr>
        <p:spPr>
          <a:xfrm>
            <a:off x="152400" y="131762"/>
            <a:ext cx="9709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8.4</a:t>
            </a:r>
            <a:endParaRPr/>
          </a:p>
        </p:txBody>
      </p:sp>
      <p:sp>
        <p:nvSpPr>
          <p:cNvPr id="196" name="Google Shape;196;g2f393ee70c9_0_8"/>
          <p:cNvSpPr txBox="1"/>
          <p:nvPr>
            <p:ph idx="10" type="dt"/>
          </p:nvPr>
        </p:nvSpPr>
        <p:spPr>
          <a:xfrm>
            <a:off x="635000" y="637794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27/05/2024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>
            <p:ph idx="1" type="body"/>
          </p:nvPr>
        </p:nvSpPr>
        <p:spPr>
          <a:xfrm>
            <a:off x="838200" y="849550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A AWS (American Welding Society) elaborou uma classificação de eletrodos revestidos para aços carbono que é a mais utilizada no mundo.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Essa classificação é feita de acordo com a figura a seguir: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202" name="Google Shape;202;p9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03" name="Google Shape;203;p9"/>
          <p:cNvSpPr txBox="1"/>
          <p:nvPr>
            <p:ph type="title"/>
          </p:nvPr>
        </p:nvSpPr>
        <p:spPr>
          <a:xfrm>
            <a:off x="180975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PROBLEMA 8.1</a:t>
            </a:r>
            <a:endParaRPr/>
          </a:p>
        </p:txBody>
      </p:sp>
      <p:sp>
        <p:nvSpPr>
          <p:cNvPr id="204" name="Google Shape;204;p9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27/05/2024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idx="1" type="body"/>
          </p:nvPr>
        </p:nvSpPr>
        <p:spPr>
          <a:xfrm>
            <a:off x="792229" y="993775"/>
            <a:ext cx="10918825" cy="487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Classe do eletrodo</a:t>
            </a:r>
            <a:endParaRPr/>
          </a:p>
        </p:txBody>
      </p:sp>
      <p:sp>
        <p:nvSpPr>
          <p:cNvPr id="211" name="Google Shape;211;p10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12" name="Google Shape;212;p10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PROBLEMA 8.1</a:t>
            </a:r>
            <a:endParaRPr/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 b="28032" l="23333" r="21032" t="30190"/>
          <a:stretch/>
        </p:blipFill>
        <p:spPr>
          <a:xfrm>
            <a:off x="1449909" y="1507198"/>
            <a:ext cx="9949862" cy="466976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27/05/2024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>
            <p:ph idx="1" type="body"/>
          </p:nvPr>
        </p:nvSpPr>
        <p:spPr>
          <a:xfrm>
            <a:off x="409170" y="993775"/>
            <a:ext cx="10918825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rgbClr val="000E2A"/>
                </a:solidFill>
              </a:rPr>
              <a:t>Exemplo: eletrodo AWS E</a:t>
            </a:r>
            <a:r>
              <a:rPr lang="pt-BR" sz="3200">
                <a:solidFill>
                  <a:srgbClr val="FF0000"/>
                </a:solidFill>
              </a:rPr>
              <a:t>70</a:t>
            </a:r>
            <a:r>
              <a:rPr lang="pt-BR" sz="3200">
                <a:solidFill>
                  <a:srgbClr val="1563FF"/>
                </a:solidFill>
              </a:rPr>
              <a:t>1</a:t>
            </a:r>
            <a:r>
              <a:rPr lang="pt-BR" sz="3200">
                <a:solidFill>
                  <a:srgbClr val="00B050"/>
                </a:solidFill>
              </a:rPr>
              <a:t>8</a:t>
            </a:r>
            <a:r>
              <a:rPr lang="pt-BR" sz="3200">
                <a:solidFill>
                  <a:srgbClr val="000E2A"/>
                </a:solidFill>
              </a:rPr>
              <a:t>.</a:t>
            </a:r>
            <a:endParaRPr/>
          </a:p>
          <a:p>
            <a:pPr indent="-457200" lvl="3" marL="1828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rgbClr val="000E2A"/>
                </a:solidFill>
              </a:rPr>
              <a:t>Resistência mínima a tração de </a:t>
            </a:r>
            <a:r>
              <a:rPr lang="pt-BR" sz="3200">
                <a:solidFill>
                  <a:srgbClr val="FF0000"/>
                </a:solidFill>
              </a:rPr>
              <a:t>70</a:t>
            </a:r>
            <a:r>
              <a:rPr lang="pt-BR" sz="3200">
                <a:solidFill>
                  <a:srgbClr val="000E2A"/>
                </a:solidFill>
              </a:rPr>
              <a:t>.000 psi, posição de soldagem </a:t>
            </a:r>
            <a:r>
              <a:rPr lang="pt-BR" sz="3200">
                <a:solidFill>
                  <a:srgbClr val="1563FF"/>
                </a:solidFill>
              </a:rPr>
              <a:t>1</a:t>
            </a:r>
            <a:r>
              <a:rPr lang="pt-BR" sz="3200">
                <a:solidFill>
                  <a:srgbClr val="000E2A"/>
                </a:solidFill>
              </a:rPr>
              <a:t> e tipo de revestimento </a:t>
            </a:r>
            <a:r>
              <a:rPr lang="pt-BR" sz="3200">
                <a:solidFill>
                  <a:srgbClr val="00B050"/>
                </a:solidFill>
              </a:rPr>
              <a:t>8</a:t>
            </a:r>
            <a:r>
              <a:rPr lang="pt-BR" sz="3200">
                <a:solidFill>
                  <a:srgbClr val="000E2A"/>
                </a:solidFill>
              </a:rPr>
              <a:t>.</a:t>
            </a:r>
            <a:endParaRPr/>
          </a:p>
          <a:p>
            <a:pPr indent="-457200" lvl="1" marL="9144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rgbClr val="000E2A"/>
                </a:solidFill>
              </a:rPr>
              <a:t>De acordo com os dados da primeira coluna da Tabela 1 da planilha do Problema 9.1 (coluna A), preencha as colunas B, C e D.</a:t>
            </a:r>
            <a:endParaRPr/>
          </a:p>
        </p:txBody>
      </p:sp>
      <p:sp>
        <p:nvSpPr>
          <p:cNvPr id="220" name="Google Shape;220;p11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1" name="Google Shape;221;p11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PROBLEMA 8.1</a:t>
            </a:r>
            <a:endParaRPr/>
          </a:p>
        </p:txBody>
      </p:sp>
      <p:sp>
        <p:nvSpPr>
          <p:cNvPr id="222" name="Google Shape;222;p11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27/05/2024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>
            <p:ph idx="1" type="body"/>
          </p:nvPr>
        </p:nvSpPr>
        <p:spPr>
          <a:xfrm>
            <a:off x="83820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A Tabela 2 deverá apresentar as características do eletrodo revestido escolhido por meio de uma lista suspensa que deverá conter todas as classes de eletrodos.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b="1" lang="pt-BR" sz="3200"/>
              <a:t>Dica: atente-se à representação do valor da resistência mínima à tração nos dois itens anteriores!</a:t>
            </a:r>
            <a:endParaRPr/>
          </a:p>
        </p:txBody>
      </p:sp>
      <p:sp>
        <p:nvSpPr>
          <p:cNvPr id="228" name="Google Shape;228;p12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9" name="Google Shape;229;p12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PROBLEMA 8.1</a:t>
            </a:r>
            <a:endParaRPr/>
          </a:p>
        </p:txBody>
      </p:sp>
      <p:sp>
        <p:nvSpPr>
          <p:cNvPr id="230" name="Google Shape;230;p12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27/05/2024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/>
          <p:nvPr>
            <p:ph idx="1" type="body"/>
          </p:nvPr>
        </p:nvSpPr>
        <p:spPr>
          <a:xfrm>
            <a:off x="831849" y="1219201"/>
            <a:ext cx="11167317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Introdução às Macros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Hiperlink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236" name="Google Shape;236;p15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37" name="Google Shape;237;p15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PRÓXIMA AULA</a:t>
            </a:r>
            <a:endParaRPr/>
          </a:p>
        </p:txBody>
      </p:sp>
      <p:sp>
        <p:nvSpPr>
          <p:cNvPr id="238" name="Google Shape;238;p15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27/05/2024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idx="1" type="body"/>
          </p:nvPr>
        </p:nvSpPr>
        <p:spPr>
          <a:xfrm>
            <a:off x="828675" y="1563620"/>
            <a:ext cx="10515600" cy="3661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Responda ao feedback acessando o link: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      </a:t>
            </a:r>
            <a:r>
              <a:rPr lang="pt-BR" sz="3200" u="sng">
                <a:solidFill>
                  <a:schemeClr val="hlink"/>
                </a:solidFill>
                <a:hlinkClick r:id="rId3"/>
              </a:rPr>
              <a:t>http://bit.ly/FEEDBACK_EXCEL1_2024_1</a:t>
            </a:r>
            <a:endParaRPr sz="3200"/>
          </a:p>
        </p:txBody>
      </p:sp>
      <p:sp>
        <p:nvSpPr>
          <p:cNvPr id="244" name="Google Shape;244;p30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5" name="Google Shape;245;p30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>
                <a:latin typeface="Arial Black"/>
                <a:ea typeface="Arial Black"/>
                <a:cs typeface="Arial Black"/>
                <a:sym typeface="Arial Black"/>
              </a:rPr>
              <a:t>CURSO BÁSICO DE PLANILHA ELETRÔNICA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/>
          <p:nvPr>
            <p:ph idx="10" type="dt"/>
          </p:nvPr>
        </p:nvSpPr>
        <p:spPr>
          <a:xfrm>
            <a:off x="4851400" y="6197600"/>
            <a:ext cx="2636078" cy="48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27/05/2024</a:t>
            </a:r>
            <a:endParaRPr/>
          </a:p>
        </p:txBody>
      </p:sp>
      <p:sp>
        <p:nvSpPr>
          <p:cNvPr id="252" name="Google Shape;252;p17"/>
          <p:cNvSpPr txBox="1"/>
          <p:nvPr>
            <p:ph idx="1" type="body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t-BR" sz="2400"/>
              <a:t>Gleiton Luiz Ribeiro </a:t>
            </a:r>
            <a:endParaRPr/>
          </a:p>
        </p:txBody>
      </p:sp>
      <p:sp>
        <p:nvSpPr>
          <p:cNvPr id="253" name="Google Shape;253;p17"/>
          <p:cNvSpPr txBox="1"/>
          <p:nvPr/>
        </p:nvSpPr>
        <p:spPr>
          <a:xfrm>
            <a:off x="6069495" y="5001219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Curso Básico e Intermediário para Planilhas Eletrônica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idx="1" type="body"/>
          </p:nvPr>
        </p:nvSpPr>
        <p:spPr>
          <a:xfrm>
            <a:off x="838200" y="1250300"/>
            <a:ext cx="10599300" cy="48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9624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DIREITA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ESQUERDA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CONCATENAR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PROCURAR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LOCALIZAR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EXT.TEXTO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TEXTO PARA COLUNAS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MUDAR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SUBSTITUIR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NÚM.CARACT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MAIÚSCULA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MINÚSCULA</a:t>
            </a:r>
            <a:endParaRPr/>
          </a:p>
          <a:p>
            <a:pPr indent="-396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</a:rPr>
              <a:t>PRI.MAIÚSCULA</a:t>
            </a:r>
            <a:endParaRPr sz="3200"/>
          </a:p>
        </p:txBody>
      </p:sp>
      <p:sp>
        <p:nvSpPr>
          <p:cNvPr id="122" name="Google Shape;122;p2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27/05/2024</a:t>
            </a:r>
            <a:endParaRPr/>
          </a:p>
        </p:txBody>
      </p:sp>
      <p:sp>
        <p:nvSpPr>
          <p:cNvPr id="123" name="Google Shape;123;p2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4" name="Google Shape;124;p2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CONTEÚDO DA AULA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idx="1" type="body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Concatenar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Esquerda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Direita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Mudar</a:t>
            </a:r>
            <a:endParaRPr/>
          </a:p>
        </p:txBody>
      </p:sp>
      <p:sp>
        <p:nvSpPr>
          <p:cNvPr id="131" name="Google Shape;131;p3"/>
          <p:cNvSpPr txBox="1"/>
          <p:nvPr>
            <p:ph type="title"/>
          </p:nvPr>
        </p:nvSpPr>
        <p:spPr>
          <a:xfrm>
            <a:off x="556260" y="1119674"/>
            <a:ext cx="4300376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8.1</a:t>
            </a:r>
            <a:endParaRPr/>
          </a:p>
        </p:txBody>
      </p:sp>
      <p:sp>
        <p:nvSpPr>
          <p:cNvPr id="132" name="Google Shape;132;p3"/>
          <p:cNvSpPr txBox="1"/>
          <p:nvPr>
            <p:ph idx="10" type="dt"/>
          </p:nvPr>
        </p:nvSpPr>
        <p:spPr>
          <a:xfrm>
            <a:off x="921004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30/10/2023</a:t>
            </a:r>
            <a:endParaRPr/>
          </a:p>
        </p:txBody>
      </p:sp>
      <p:sp>
        <p:nvSpPr>
          <p:cNvPr id="133" name="Google Shape;133;p3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>
            <p:ph idx="1" type="body"/>
          </p:nvPr>
        </p:nvSpPr>
        <p:spPr>
          <a:xfrm>
            <a:off x="838200" y="1507490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A loja de chocolates ChocOvo irá gratificar alguns de seus clientes, que fizeram compras para a Páscoa no estabelecimento, com o sorteio de uma cesta de chocolate. Serão divulgados nome e telefone dos contemplados. Com a finalidade de não expor o contato completo dos ganhadores, os números de telefone devem ter somente os 2 primeiros e os 2 últimos dígitos exibidos.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Crie a lista de telefones a ser informada.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40" name="Google Shape;140;p4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1" name="Google Shape;141;p4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8.1</a:t>
            </a:r>
            <a:endParaRPr/>
          </a:p>
        </p:txBody>
      </p:sp>
      <p:sp>
        <p:nvSpPr>
          <p:cNvPr id="142" name="Google Shape;142;p4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27/05/2024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50800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Localizar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Minúscula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Ext. Texto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Concatenar</a:t>
            </a:r>
            <a:endParaRPr/>
          </a:p>
        </p:txBody>
      </p:sp>
      <p:sp>
        <p:nvSpPr>
          <p:cNvPr id="149" name="Google Shape;149;p5"/>
          <p:cNvSpPr txBox="1"/>
          <p:nvPr>
            <p:ph type="title"/>
          </p:nvPr>
        </p:nvSpPr>
        <p:spPr>
          <a:xfrm>
            <a:off x="518938" y="1110343"/>
            <a:ext cx="4343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8.2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150" name="Google Shape;150;p5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1" name="Google Shape;151;p5"/>
          <p:cNvSpPr txBox="1"/>
          <p:nvPr>
            <p:ph idx="10" type="dt"/>
          </p:nvPr>
        </p:nvSpPr>
        <p:spPr>
          <a:xfrm>
            <a:off x="921004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30/10/2023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>
            <p:ph idx="1" type="body"/>
          </p:nvPr>
        </p:nvSpPr>
        <p:spPr>
          <a:xfrm>
            <a:off x="364922" y="993775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A empresa P3T trabalha com a prestação de serviços para microempresários. Tendo uma política de relação direta com o cliente e zelando por uma organização interna impecável, ela decidiu organizar os e-mails de seus clientes separando-os de acordo com o servidor de cada e-mail.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 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Organize a planilha dessa empresa de acordo com essa informação.</a:t>
            </a:r>
            <a:endParaRPr/>
          </a:p>
          <a:p>
            <a:pPr indent="-2921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9" name="Google Shape;159;p6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8.2</a:t>
            </a:r>
            <a:endParaRPr/>
          </a:p>
        </p:txBody>
      </p:sp>
      <p:sp>
        <p:nvSpPr>
          <p:cNvPr id="160" name="Google Shape;160;p6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27/05/2024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50800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Texto para colunas</a:t>
            </a:r>
            <a:endParaRPr/>
          </a:p>
        </p:txBody>
      </p:sp>
      <p:sp>
        <p:nvSpPr>
          <p:cNvPr id="167" name="Google Shape;167;p7"/>
          <p:cNvSpPr txBox="1"/>
          <p:nvPr>
            <p:ph type="title"/>
          </p:nvPr>
        </p:nvSpPr>
        <p:spPr>
          <a:xfrm>
            <a:off x="518938" y="1110343"/>
            <a:ext cx="4343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8.3</a:t>
            </a:r>
            <a:endParaRPr/>
          </a:p>
        </p:txBody>
      </p:sp>
      <p:sp>
        <p:nvSpPr>
          <p:cNvPr id="168" name="Google Shape;168;p7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9" name="Google Shape;169;p7"/>
          <p:cNvSpPr txBox="1"/>
          <p:nvPr>
            <p:ph idx="10" type="dt"/>
          </p:nvPr>
        </p:nvSpPr>
        <p:spPr>
          <a:xfrm>
            <a:off x="921004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30/10/2023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idx="1" type="body"/>
          </p:nvPr>
        </p:nvSpPr>
        <p:spPr>
          <a:xfrm>
            <a:off x="364922" y="993775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A faculdade UNIDUI desenvolveu seu próprio sistema para gerenciamento de notas e disciplinas. Dados da disciplina MATXXX, lecionada por três professores distintos, estão presentes no arquivo “Exemplo 9.3.txt”.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Mantendo a mesma sequência, exclua a informação “Nome completo” e organize os dados em ordem crescente de número de matrícula.</a:t>
            </a:r>
            <a:endParaRPr/>
          </a:p>
          <a:p>
            <a:pPr indent="-2921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7" name="Google Shape;177;p8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8.3</a:t>
            </a:r>
            <a:endParaRPr/>
          </a:p>
        </p:txBody>
      </p:sp>
      <p:sp>
        <p:nvSpPr>
          <p:cNvPr id="178" name="Google Shape;178;p8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27/05/2024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393ee70c9_0_0"/>
          <p:cNvSpPr txBox="1"/>
          <p:nvPr>
            <p:ph idx="1" type="body"/>
          </p:nvPr>
        </p:nvSpPr>
        <p:spPr>
          <a:xfrm>
            <a:off x="5080000" y="1110343"/>
            <a:ext cx="63753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pt-BR" sz="3600">
                <a:solidFill>
                  <a:schemeClr val="dk2"/>
                </a:solidFill>
              </a:rPr>
              <a:t>Localizar</a:t>
            </a:r>
            <a:endParaRPr>
              <a:solidFill>
                <a:schemeClr val="dk2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pt-BR" sz="3600">
                <a:solidFill>
                  <a:schemeClr val="dk2"/>
                </a:solidFill>
              </a:rPr>
              <a:t>Ext. Texto</a:t>
            </a:r>
            <a:endParaRPr>
              <a:solidFill>
                <a:schemeClr val="dk2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pt-BR" sz="3600">
                <a:solidFill>
                  <a:schemeClr val="dk2"/>
                </a:solidFill>
              </a:rPr>
              <a:t>Concatenar</a:t>
            </a:r>
            <a:endParaRPr sz="3600">
              <a:solidFill>
                <a:schemeClr val="dk2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pt-BR" sz="3600">
                <a:solidFill>
                  <a:schemeClr val="dk2"/>
                </a:solidFill>
              </a:rPr>
              <a:t>Direita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85" name="Google Shape;185;g2f393ee70c9_0_0"/>
          <p:cNvSpPr txBox="1"/>
          <p:nvPr>
            <p:ph type="title"/>
          </p:nvPr>
        </p:nvSpPr>
        <p:spPr>
          <a:xfrm>
            <a:off x="518938" y="1110343"/>
            <a:ext cx="43434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8.4</a:t>
            </a:r>
            <a:endParaRPr/>
          </a:p>
        </p:txBody>
      </p:sp>
      <p:sp>
        <p:nvSpPr>
          <p:cNvPr id="186" name="Google Shape;186;g2f393ee70c9_0_0"/>
          <p:cNvSpPr txBox="1"/>
          <p:nvPr>
            <p:ph idx="12" type="sldNum"/>
          </p:nvPr>
        </p:nvSpPr>
        <p:spPr>
          <a:xfrm>
            <a:off x="218440" y="6258560"/>
            <a:ext cx="675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7" name="Google Shape;187;g2f393ee70c9_0_0"/>
          <p:cNvSpPr txBox="1"/>
          <p:nvPr>
            <p:ph idx="10" type="dt"/>
          </p:nvPr>
        </p:nvSpPr>
        <p:spPr>
          <a:xfrm>
            <a:off x="9210040" y="1365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30/10/2023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ovo Padrão PET">
  <a:themeElements>
    <a:clrScheme name="PET">
      <a:dk1>
        <a:srgbClr val="860000"/>
      </a:dk1>
      <a:lt1>
        <a:srgbClr val="FFFFFF"/>
      </a:lt1>
      <a:dk2>
        <a:srgbClr val="000E2A"/>
      </a:dk2>
      <a:lt2>
        <a:srgbClr val="FFFFFF"/>
      </a:lt2>
      <a:accent1>
        <a:srgbClr val="000E2A"/>
      </a:accent1>
      <a:accent2>
        <a:srgbClr val="860000"/>
      </a:accent2>
      <a:accent3>
        <a:srgbClr val="03253B"/>
      </a:accent3>
      <a:accent4>
        <a:srgbClr val="290A04"/>
      </a:accent4>
      <a:accent5>
        <a:srgbClr val="00487E"/>
      </a:accent5>
      <a:accent6>
        <a:srgbClr val="920000"/>
      </a:accent6>
      <a:hlink>
        <a:srgbClr val="0070C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2020-06-28T23:26:51Z</dcterms:created>
  <dc:creator>Ricardo</dc:creator>
</cp:coreProperties>
</file>