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12192000"/>
  <p:notesSz cx="6858000" cy="9144000"/>
  <p:embeddedFontLst>
    <p:embeddedFont>
      <p:font typeface="Montserrat"/>
      <p:bold r:id="rId23"/>
      <p:boldItalic r:id="rId24"/>
    </p:embeddedFont>
    <p:embeddedFont>
      <p:font typeface="Arial Black"/>
      <p:regular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gKJ6giR1lfwO/FxEhl2a/vFyIo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31CC26C-0A8C-40E4-8E3E-2DC10A90ECD6}">
  <a:tblStyle styleId="{831CC26C-0A8C-40E4-8E3E-2DC10A90ECD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enturyGothic-regular.fntdata"/><Relationship Id="rId25" Type="http://schemas.openxmlformats.org/officeDocument/2006/relationships/font" Target="fonts/ArialBlack-regular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4e57cd3ed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2d4e57cd3ed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2" name="Google Shape;22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6aea2c60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2d6aea2c60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/>
              <a:t>Atingir meta é usado quando conhece o resultado de uma formula mas não tem certeza dos valores de entrada necessários para chegar nesse valor.</a:t>
            </a:r>
            <a:endParaRPr/>
          </a:p>
        </p:txBody>
      </p:sp>
      <p:sp>
        <p:nvSpPr>
          <p:cNvPr id="123" name="Google Shape;123;g2d6aea2c60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Deixar os alunos tentarem esse exemplo.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fator de Wahl é um parâmetro utilizado para calcular a máxima tensão no arame de uma mola.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-”C” é o índice da mola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1º substitui c sóo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2º atingir meta definir a2 para  25 alternando b2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Resposta 1: k=2,1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Resposta 2: c=1,0320</a:t>
            </a:r>
            <a:endParaRPr/>
          </a:p>
        </p:txBody>
      </p:sp>
      <p:sp>
        <p:nvSpPr>
          <p:cNvPr id="130" name="Google Shape;13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Solver: chegar a um resultado permitindo que o excel altere valores em determinadas  células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“olha excel, eu preciso atingir um determinado valor, mas só que para chegar a essa valor você pode alterar as células que eu passar pra você como sendo possíveis de alteração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Solver faz parte de um conjunto de programas algumas vezes chamado de ferramentas de análise hipotética. Com o Solver você pode localizar um valor ideal para uma fórmula em uma célula − chamada de célula de destino − em uma planilha. O Solver trabalha com um grupo de células relacionadas direta ou indiretamente com a fórmula na célula de destino. O Solver ajusta os valores nas células variáveis que você especicar − chamadas de células ajustáveis − para produzir o resultado especicado por você na fórmula da célula de destino. Você pode aplicar restrições para restringir os valores que o Solver poderá usar no modelo e as restrições podem se referir a outras células que afetem a fórmula da célula de destino</a:t>
            </a:r>
            <a:endParaRPr/>
          </a:p>
        </p:txBody>
      </p:sp>
      <p:sp>
        <p:nvSpPr>
          <p:cNvPr id="138" name="Google Shape;13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-Selecionar a tabela inteira (A1:E2) &gt; Menu Fórmulas &gt; Seção Nomes Definidos &gt; Criar a partir de seleção – células receberão o nome das células no cabeçalho (nomeação de células);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Lembrar que solver não da pra desfazer com ctrl Z, ele mantém o encontrado.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-O nome das células aparecerão na Caixa de Nome no canto superior esquerdo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-Explicar o porquê do “c_”, pois o “c” já é reservado para coluna do Excel. “l” é reservado para linha também.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 1: 910 = 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-Coeficiente a&gt;0, logo é uma parábola voltada para cima, como se fosse uma carinha feliz, por isso é pedido o valor mínimo da função.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-Valores positivos de Y – Desmarcar a opção “Tornar variáveis irrestritas negativas”. (antigo, não usar esse)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Tornar variáveis irrestritas não negativas:</a:t>
            </a:r>
            <a:r>
              <a:rPr b="0" i="0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Este campo já vem marcado por padrão no </a:t>
            </a:r>
            <a:r>
              <a:rPr b="1" i="0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Solver</a:t>
            </a:r>
            <a:r>
              <a:rPr b="0" i="0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e, quando marcado, significa que os valores a serem inseridos nas células definidas em </a:t>
            </a:r>
            <a:r>
              <a:rPr b="1" i="0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Alterando células variáveis</a:t>
            </a:r>
            <a:r>
              <a:rPr b="0" i="0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não podem ser negativos.  Essas são só as variáveis que não tem restrição. Se vc colocar uma restrição na variável e ela tbm tem que ser positiva tem que adicionar essa restrição. Nesse caso não precisa marcar esse porque não tem problema o valor de x ser negativo.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-O método Simplex LP, se o objetivo e restrições são funções lineares das variáveis de decisão, ou seja, quando o declive é constante. Este é o algoritmo a usar para problemas de otimização linear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-O método GRG Nonlinear, se o nosso objetivo e restrições resultam de funções não lineares das variáveis de decisão. Usamos este método quando a célula objetivo e as células de restrições são calculadas a partir de uma operação matemática que envolve potências, cálculo exponencial ou trigonométrico sobre as variáveis de decisão;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-O método Evolutionary Solver, se a célula objetivo e as células de restrições são determinados a partir de funções cujos resultados variam de forma abrupta. (</a:t>
            </a:r>
            <a:r>
              <a:rPr b="0" i="0"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exemplo, quando usamos fórmulas do tipo condicional (IF, SUMIF, etc.) assim como ABS, MIN ou MAX para calcular o valor da célula objetivo ou de restrições, o declive varia radicalmente a pequenas variações das variáveis de decisão, assim como o resultado. Para este tipo de problemas recorrermos ao algoritmo Evolutionary Solver que ilustraremos mais à frente)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-Usar no exemplo GRG NonLinear. Resultado: Y=7,5 e X=0,5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-Tipo de valor é inteiro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-LP Simplex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-Tornar as variáveis irrestritas não negativas não precisa pois as variáveis são as quantidades e elas já tao com restrição de &gt;=0 e &gt;= 15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-9 tipo A e 18 tipo B =&gt; R$162,00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ap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1"/>
          <p:cNvSpPr txBox="1"/>
          <p:nvPr>
            <p:ph type="ctrTitle"/>
          </p:nvPr>
        </p:nvSpPr>
        <p:spPr>
          <a:xfrm>
            <a:off x="5080000" y="1788159"/>
            <a:ext cx="5588000" cy="11731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0000"/>
              </a:buClr>
              <a:buSzPts val="7500"/>
              <a:buFont typeface="Montserrat"/>
              <a:buNone/>
              <a:defRPr sz="7500">
                <a:solidFill>
                  <a:srgbClr val="86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" type="subTitle"/>
          </p:nvPr>
        </p:nvSpPr>
        <p:spPr>
          <a:xfrm>
            <a:off x="5080000" y="3114358"/>
            <a:ext cx="558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21"/>
          <p:cNvSpPr txBox="1"/>
          <p:nvPr>
            <p:ph idx="2" type="body"/>
          </p:nvPr>
        </p:nvSpPr>
        <p:spPr>
          <a:xfrm>
            <a:off x="508001" y="1061403"/>
            <a:ext cx="3263900" cy="2078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8000"/>
              <a:buNone/>
              <a:defRPr sz="8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Texto">
  <p:cSld name="Duas Partes de Texto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/>
          <p:nvPr/>
        </p:nvSpPr>
        <p:spPr>
          <a:xfrm rot="-527866">
            <a:off x="12168814" y="6291646"/>
            <a:ext cx="33953" cy="124573"/>
          </a:xfrm>
          <a:custGeom>
            <a:rect b="b" l="l" r="r" t="t"/>
            <a:pathLst>
              <a:path extrusionOk="0" h="124573" w="33953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0"/>
          <p:cNvSpPr/>
          <p:nvPr/>
        </p:nvSpPr>
        <p:spPr>
          <a:xfrm flipH="1" rot="10800000">
            <a:off x="-7146" y="2380"/>
            <a:ext cx="288133" cy="1472701"/>
          </a:xfrm>
          <a:custGeom>
            <a:rect b="b" l="l" r="r" t="t"/>
            <a:pathLst>
              <a:path extrusionOk="0" h="1472701" w="288133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0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0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3" name="Google Shape;93;p30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0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0"/>
          <p:cNvSpPr/>
          <p:nvPr/>
        </p:nvSpPr>
        <p:spPr>
          <a:xfrm flipH="1" rot="10800000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30"/>
          <p:cNvPicPr preferRelativeResize="0"/>
          <p:nvPr/>
        </p:nvPicPr>
        <p:blipFill rotWithShape="1">
          <a:blip r:embed="rId2">
            <a:alphaModFix/>
          </a:blip>
          <a:srcRect b="36395" l="0" r="0" t="0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0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0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0"/>
          <p:cNvSpPr txBox="1"/>
          <p:nvPr>
            <p:ph idx="1" type="body"/>
          </p:nvPr>
        </p:nvSpPr>
        <p:spPr>
          <a:xfrm>
            <a:off x="635000" y="1238250"/>
            <a:ext cx="4079240" cy="4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1pPr>
            <a:lvl2pPr indent="-381000" lvl="1" marL="9144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2pPr>
            <a:lvl3pPr indent="-355600" lvl="2" marL="1371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3pPr>
            <a:lvl4pPr indent="-342900" lvl="3" marL="18288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4pPr>
            <a:lvl5pPr indent="-342900" lvl="4" marL="2286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30"/>
          <p:cNvSpPr txBox="1"/>
          <p:nvPr>
            <p:ph idx="2" type="body"/>
          </p:nvPr>
        </p:nvSpPr>
        <p:spPr>
          <a:xfrm>
            <a:off x="5039360" y="1238250"/>
            <a:ext cx="6517640" cy="4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Imagem">
  <p:cSld name="Texto e Imagem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1"/>
          <p:cNvSpPr/>
          <p:nvPr/>
        </p:nvSpPr>
        <p:spPr>
          <a:xfrm rot="-527866">
            <a:off x="12168814" y="6291646"/>
            <a:ext cx="33953" cy="124573"/>
          </a:xfrm>
          <a:custGeom>
            <a:rect b="b" l="l" r="r" t="t"/>
            <a:pathLst>
              <a:path extrusionOk="0" h="124573" w="33953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1"/>
          <p:cNvSpPr/>
          <p:nvPr/>
        </p:nvSpPr>
        <p:spPr>
          <a:xfrm flipH="1" rot="10800000">
            <a:off x="-7146" y="2380"/>
            <a:ext cx="288133" cy="1472701"/>
          </a:xfrm>
          <a:custGeom>
            <a:rect b="b" l="l" r="r" t="t"/>
            <a:pathLst>
              <a:path extrusionOk="0" h="1472701" w="288133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1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1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6" name="Google Shape;106;p31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1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1"/>
          <p:cNvSpPr/>
          <p:nvPr/>
        </p:nvSpPr>
        <p:spPr>
          <a:xfrm flipH="1" rot="10800000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31"/>
          <p:cNvPicPr preferRelativeResize="0"/>
          <p:nvPr/>
        </p:nvPicPr>
        <p:blipFill rotWithShape="1">
          <a:blip r:embed="rId2">
            <a:alphaModFix/>
          </a:blip>
          <a:srcRect b="36395" l="0" r="0" t="0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1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1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1"/>
          <p:cNvSpPr txBox="1"/>
          <p:nvPr>
            <p:ph idx="1" type="body"/>
          </p:nvPr>
        </p:nvSpPr>
        <p:spPr>
          <a:xfrm>
            <a:off x="635000" y="1238250"/>
            <a:ext cx="4394200" cy="4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1pPr>
            <a:lvl2pPr indent="-381000" lvl="1" marL="9144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2pPr>
            <a:lvl3pPr indent="-355600" lvl="2" marL="1371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3pPr>
            <a:lvl4pPr indent="-342900" lvl="3" marL="18288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4pPr>
            <a:lvl5pPr indent="-342900" lvl="4" marL="2286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31"/>
          <p:cNvSpPr/>
          <p:nvPr>
            <p:ph idx="2" type="pic"/>
          </p:nvPr>
        </p:nvSpPr>
        <p:spPr>
          <a:xfrm>
            <a:off x="5414963" y="1238250"/>
            <a:ext cx="6142037" cy="4838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">
  <p:cSld name="Título e Text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/>
          <p:nvPr/>
        </p:nvSpPr>
        <p:spPr>
          <a:xfrm rot="-527866">
            <a:off x="12168814" y="6291646"/>
            <a:ext cx="33953" cy="124573"/>
          </a:xfrm>
          <a:custGeom>
            <a:rect b="b" l="l" r="r" t="t"/>
            <a:pathLst>
              <a:path extrusionOk="0" h="124573" w="33953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2"/>
          <p:cNvSpPr/>
          <p:nvPr/>
        </p:nvSpPr>
        <p:spPr>
          <a:xfrm flipH="1" rot="10800000">
            <a:off x="-7146" y="2380"/>
            <a:ext cx="288133" cy="1472701"/>
          </a:xfrm>
          <a:custGeom>
            <a:rect b="b" l="l" r="r" t="t"/>
            <a:pathLst>
              <a:path extrusionOk="0" h="1472701" w="288133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2"/>
          <p:cNvSpPr txBox="1"/>
          <p:nvPr>
            <p:ph idx="1" type="body"/>
          </p:nvPr>
        </p:nvSpPr>
        <p:spPr>
          <a:xfrm>
            <a:off x="831850" y="1219201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  <a:defRPr sz="2600">
                <a:solidFill>
                  <a:srgbClr val="000E2A"/>
                </a:solidFill>
                <a:latin typeface="Arial "/>
                <a:ea typeface="Arial "/>
                <a:cs typeface="Arial "/>
                <a:sym typeface="Arial 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2000"/>
              <a:buNone/>
              <a:defRPr sz="2000">
                <a:solidFill>
                  <a:srgbClr val="AE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800"/>
              <a:buNone/>
              <a:defRPr sz="1800">
                <a:solidFill>
                  <a:srgbClr val="AE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ts val="1600"/>
              <a:buNone/>
              <a:defRPr sz="1600">
                <a:solidFill>
                  <a:srgbClr val="AE8888"/>
                </a:solidFill>
              </a:defRPr>
            </a:lvl9pPr>
          </a:lstStyle>
          <a:p/>
        </p:txBody>
      </p:sp>
      <p:sp>
        <p:nvSpPr>
          <p:cNvPr id="22" name="Google Shape;22;p22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4" name="Google Shape;24;p22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2"/>
          <p:cNvSpPr/>
          <p:nvPr/>
        </p:nvSpPr>
        <p:spPr>
          <a:xfrm flipH="1" rot="10800000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22"/>
          <p:cNvPicPr preferRelativeResize="0"/>
          <p:nvPr/>
        </p:nvPicPr>
        <p:blipFill rotWithShape="1">
          <a:blip r:embed="rId2">
            <a:alphaModFix/>
          </a:blip>
          <a:srcRect b="36395" l="0" r="0" t="0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2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2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49784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0" type="dt"/>
          </p:nvPr>
        </p:nvSpPr>
        <p:spPr>
          <a:xfrm>
            <a:off x="9210040" y="13652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900">
                <a:solidFill>
                  <a:srgbClr val="000E2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2" type="sldNum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4" name="Google Shape;34;p23"/>
          <p:cNvSpPr txBox="1"/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Final">
  <p:cSld name="Slide Fin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/>
          <p:nvPr>
            <p:ph idx="10" type="dt"/>
          </p:nvPr>
        </p:nvSpPr>
        <p:spPr>
          <a:xfrm>
            <a:off x="4851400" y="6197600"/>
            <a:ext cx="2489200" cy="483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" type="body"/>
          </p:nvPr>
        </p:nvSpPr>
        <p:spPr>
          <a:xfrm>
            <a:off x="2534920" y="4998721"/>
            <a:ext cx="3561080" cy="665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2" type="body"/>
          </p:nvPr>
        </p:nvSpPr>
        <p:spPr>
          <a:xfrm>
            <a:off x="6042991" y="4998721"/>
            <a:ext cx="3614089" cy="665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 Principal">
  <p:cSld name="Capa Princip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/>
          <p:nvPr>
            <p:ph type="ctrTitle"/>
          </p:nvPr>
        </p:nvSpPr>
        <p:spPr>
          <a:xfrm>
            <a:off x="5080000" y="2842418"/>
            <a:ext cx="5588000" cy="11731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0000"/>
              </a:buClr>
              <a:buSzPts val="6000"/>
              <a:buFont typeface="Arial Black"/>
              <a:buNone/>
              <a:defRPr sz="6000">
                <a:solidFill>
                  <a:srgbClr val="86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" type="subTitle"/>
          </p:nvPr>
        </p:nvSpPr>
        <p:spPr>
          <a:xfrm>
            <a:off x="5080000" y="4812529"/>
            <a:ext cx="558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2" name="Google Shape;42;p25"/>
          <p:cNvSpPr txBox="1"/>
          <p:nvPr>
            <p:ph idx="2" type="body"/>
          </p:nvPr>
        </p:nvSpPr>
        <p:spPr>
          <a:xfrm>
            <a:off x="508001" y="1061403"/>
            <a:ext cx="3263900" cy="2078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000"/>
              <a:buNone/>
              <a:defRPr sz="3000">
                <a:latin typeface="Arial Black"/>
                <a:ea typeface="Arial Black"/>
                <a:cs typeface="Arial Black"/>
                <a:sym typeface="Arial Black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 Secundária">
  <p:cSld name="Capa Secundária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26"/>
          <p:cNvGrpSpPr/>
          <p:nvPr/>
        </p:nvGrpSpPr>
        <p:grpSpPr>
          <a:xfrm>
            <a:off x="0" y="0"/>
            <a:ext cx="12191999" cy="6858000"/>
            <a:chOff x="1" y="0"/>
            <a:chExt cx="12191999" cy="6858000"/>
          </a:xfrm>
        </p:grpSpPr>
        <p:sp>
          <p:nvSpPr>
            <p:cNvPr id="45" name="Google Shape;45;p26"/>
            <p:cNvSpPr/>
            <p:nvPr/>
          </p:nvSpPr>
          <p:spPr>
            <a:xfrm>
              <a:off x="1" y="0"/>
              <a:ext cx="12191999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6" name="Google Shape;46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560149" y="993774"/>
              <a:ext cx="4735058" cy="48704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Google Shape;47;p26"/>
            <p:cNvSpPr/>
            <p:nvPr/>
          </p:nvSpPr>
          <p:spPr>
            <a:xfrm>
              <a:off x="1" y="0"/>
              <a:ext cx="12191999" cy="6858000"/>
            </a:xfrm>
            <a:prstGeom prst="rect">
              <a:avLst/>
            </a:prstGeom>
            <a:solidFill>
              <a:schemeClr val="lt1">
                <a:alpha val="7490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26"/>
          <p:cNvSpPr txBox="1"/>
          <p:nvPr>
            <p:ph type="title"/>
          </p:nvPr>
        </p:nvSpPr>
        <p:spPr>
          <a:xfrm>
            <a:off x="705622" y="993774"/>
            <a:ext cx="10724378" cy="48704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 Black"/>
              <a:buNone/>
              <a:defRPr sz="5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>
  <p:cSld name="Duas Partes de Conteúdo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/>
          <p:nvPr/>
        </p:nvSpPr>
        <p:spPr>
          <a:xfrm rot="-527866">
            <a:off x="12168814" y="6291646"/>
            <a:ext cx="33953" cy="124573"/>
          </a:xfrm>
          <a:custGeom>
            <a:rect b="b" l="l" r="r" t="t"/>
            <a:pathLst>
              <a:path extrusionOk="0" h="124573" w="33953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7"/>
          <p:cNvSpPr/>
          <p:nvPr/>
        </p:nvSpPr>
        <p:spPr>
          <a:xfrm flipH="1" rot="10800000">
            <a:off x="-7146" y="2380"/>
            <a:ext cx="288133" cy="1472701"/>
          </a:xfrm>
          <a:custGeom>
            <a:rect b="b" l="l" r="r" t="t"/>
            <a:pathLst>
              <a:path extrusionOk="0" h="1472701" w="288133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7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4" name="Google Shape;54;p27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7"/>
          <p:cNvSpPr/>
          <p:nvPr/>
        </p:nvSpPr>
        <p:spPr>
          <a:xfrm flipH="1" rot="10800000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27"/>
          <p:cNvPicPr preferRelativeResize="0"/>
          <p:nvPr/>
        </p:nvPicPr>
        <p:blipFill rotWithShape="1">
          <a:blip r:embed="rId2">
            <a:alphaModFix/>
          </a:blip>
          <a:srcRect b="36395" l="0" r="0" t="0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7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7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838200" y="1300480"/>
            <a:ext cx="5181600" cy="4876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 b="0">
                <a:latin typeface="Arial "/>
                <a:ea typeface="Arial "/>
                <a:cs typeface="Arial "/>
                <a:sym typeface="Arial "/>
              </a:defRPr>
            </a:lvl1pPr>
            <a:lvl2pPr indent="-3937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 "/>
                <a:ea typeface="Arial "/>
                <a:cs typeface="Arial "/>
                <a:sym typeface="Arial 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6172200" y="1300480"/>
            <a:ext cx="5181600" cy="4876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1pPr>
            <a:lvl2pPr indent="-3937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 sz="2600">
                <a:latin typeface="Arial "/>
                <a:ea typeface="Arial "/>
                <a:cs typeface="Arial "/>
                <a:sym typeface="Arial 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 "/>
                <a:ea typeface="Arial "/>
                <a:cs typeface="Arial "/>
                <a:sym typeface="Arial 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 de Conteúdos">
  <p:cSld name="Comparação de Conteúdo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/>
          <p:nvPr/>
        </p:nvSpPr>
        <p:spPr>
          <a:xfrm rot="-527866">
            <a:off x="12168814" y="6291646"/>
            <a:ext cx="33953" cy="124573"/>
          </a:xfrm>
          <a:custGeom>
            <a:rect b="b" l="l" r="r" t="t"/>
            <a:pathLst>
              <a:path extrusionOk="0" h="124573" w="33953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8"/>
          <p:cNvSpPr/>
          <p:nvPr/>
        </p:nvSpPr>
        <p:spPr>
          <a:xfrm flipH="1" rot="10800000">
            <a:off x="-7146" y="2380"/>
            <a:ext cx="288133" cy="1472701"/>
          </a:xfrm>
          <a:custGeom>
            <a:rect b="b" l="l" r="r" t="t"/>
            <a:pathLst>
              <a:path extrusionOk="0" h="1472701" w="288133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7" name="Google Shape;67;p28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8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8"/>
          <p:cNvSpPr/>
          <p:nvPr/>
        </p:nvSpPr>
        <p:spPr>
          <a:xfrm flipH="1" rot="10800000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28"/>
          <p:cNvPicPr preferRelativeResize="0"/>
          <p:nvPr/>
        </p:nvPicPr>
        <p:blipFill rotWithShape="1">
          <a:blip r:embed="rId2">
            <a:alphaModFix/>
          </a:blip>
          <a:srcRect b="36395" l="0" r="0" t="0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8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8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8"/>
          <p:cNvSpPr txBox="1"/>
          <p:nvPr>
            <p:ph idx="1" type="body"/>
          </p:nvPr>
        </p:nvSpPr>
        <p:spPr>
          <a:xfrm>
            <a:off x="839788" y="1158241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28"/>
          <p:cNvSpPr txBox="1"/>
          <p:nvPr>
            <p:ph idx="2" type="body"/>
          </p:nvPr>
        </p:nvSpPr>
        <p:spPr>
          <a:xfrm>
            <a:off x="839788" y="2148840"/>
            <a:ext cx="5157787" cy="4040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 sz="2800">
                <a:latin typeface="Arial "/>
                <a:ea typeface="Arial "/>
                <a:cs typeface="Arial "/>
                <a:sym typeface="Arial "/>
              </a:defRPr>
            </a:lvl1pPr>
            <a:lvl2pPr indent="-381000" lvl="1" marL="9144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 "/>
                <a:ea typeface="Arial "/>
                <a:cs typeface="Arial "/>
                <a:sym typeface="Arial "/>
              </a:defRPr>
            </a:lvl2pPr>
            <a:lvl3pPr indent="-355600" lvl="2" marL="1371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 "/>
                <a:ea typeface="Arial "/>
                <a:cs typeface="Arial "/>
                <a:sym typeface="Arial "/>
              </a:defRPr>
            </a:lvl3pPr>
            <a:lvl4pPr indent="-342900" lvl="3" marL="18288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 "/>
                <a:ea typeface="Arial "/>
                <a:cs typeface="Arial "/>
                <a:sym typeface="Arial "/>
              </a:defRPr>
            </a:lvl4pPr>
            <a:lvl5pPr indent="-342900" lvl="4" marL="2286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 "/>
                <a:ea typeface="Arial "/>
                <a:cs typeface="Arial "/>
                <a:sym typeface="Arial 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3" type="body"/>
          </p:nvPr>
        </p:nvSpPr>
        <p:spPr>
          <a:xfrm>
            <a:off x="6172200" y="1158241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28"/>
          <p:cNvSpPr txBox="1"/>
          <p:nvPr>
            <p:ph idx="4" type="body"/>
          </p:nvPr>
        </p:nvSpPr>
        <p:spPr>
          <a:xfrm>
            <a:off x="6172200" y="2148840"/>
            <a:ext cx="5183188" cy="4040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Char char="•"/>
              <a:defRPr sz="2800">
                <a:latin typeface="Arial "/>
                <a:ea typeface="Arial "/>
                <a:cs typeface="Arial "/>
                <a:sym typeface="Arial "/>
              </a:defRPr>
            </a:lvl1pPr>
            <a:lvl2pPr indent="-381000" lvl="1" marL="9144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 "/>
                <a:ea typeface="Arial "/>
                <a:cs typeface="Arial "/>
                <a:sym typeface="Arial "/>
              </a:defRPr>
            </a:lvl2pPr>
            <a:lvl3pPr indent="-355600" lvl="2" marL="13716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 "/>
                <a:ea typeface="Arial "/>
                <a:cs typeface="Arial "/>
                <a:sym typeface="Arial "/>
              </a:defRPr>
            </a:lvl3pPr>
            <a:lvl4pPr indent="-342900" lvl="3" marL="18288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 "/>
                <a:ea typeface="Arial "/>
                <a:cs typeface="Arial "/>
                <a:sym typeface="Arial "/>
              </a:defRPr>
            </a:lvl4pPr>
            <a:lvl5pPr indent="-342900" lvl="4" marL="228600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 "/>
                <a:ea typeface="Arial "/>
                <a:cs typeface="Arial "/>
                <a:sym typeface="Arial 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>
  <p:cSld name="Somente Título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"/>
          <p:cNvSpPr/>
          <p:nvPr/>
        </p:nvSpPr>
        <p:spPr>
          <a:xfrm rot="-527866">
            <a:off x="12168814" y="6291646"/>
            <a:ext cx="33953" cy="124573"/>
          </a:xfrm>
          <a:custGeom>
            <a:rect b="b" l="l" r="r" t="t"/>
            <a:pathLst>
              <a:path extrusionOk="0" h="124573" w="33953">
                <a:moveTo>
                  <a:pt x="0" y="1821"/>
                </a:moveTo>
                <a:lnTo>
                  <a:pt x="33953" y="0"/>
                </a:lnTo>
                <a:lnTo>
                  <a:pt x="9327" y="124573"/>
                </a:lnTo>
                <a:lnTo>
                  <a:pt x="0" y="122976"/>
                </a:lnTo>
                <a:lnTo>
                  <a:pt x="0" y="1821"/>
                </a:lnTo>
                <a:close/>
              </a:path>
            </a:pathLst>
          </a:cu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9"/>
          <p:cNvSpPr/>
          <p:nvPr/>
        </p:nvSpPr>
        <p:spPr>
          <a:xfrm flipH="1" rot="10800000">
            <a:off x="-7146" y="2380"/>
            <a:ext cx="288133" cy="1472701"/>
          </a:xfrm>
          <a:custGeom>
            <a:rect b="b" l="l" r="r" t="t"/>
            <a:pathLst>
              <a:path extrusionOk="0" h="1472701" w="288133">
                <a:moveTo>
                  <a:pt x="0" y="1472701"/>
                </a:moveTo>
                <a:cubicBezTo>
                  <a:pt x="2380" y="981801"/>
                  <a:pt x="4759" y="490900"/>
                  <a:pt x="7139" y="0"/>
                </a:cubicBezTo>
                <a:cubicBezTo>
                  <a:pt x="134141" y="476612"/>
                  <a:pt x="194468" y="981800"/>
                  <a:pt x="288133" y="1472700"/>
                </a:cubicBezTo>
                <a:lnTo>
                  <a:pt x="0" y="14727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9"/>
          <p:cNvSpPr txBox="1"/>
          <p:nvPr>
            <p:ph idx="10" type="dt"/>
          </p:nvPr>
        </p:nvSpPr>
        <p:spPr>
          <a:xfrm>
            <a:off x="635000" y="6377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2" name="Google Shape;82;p29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/>
          <p:nvPr/>
        </p:nvSpPr>
        <p:spPr>
          <a:xfrm>
            <a:off x="-7147" y="0"/>
            <a:ext cx="1219914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9"/>
          <p:cNvSpPr/>
          <p:nvPr/>
        </p:nvSpPr>
        <p:spPr>
          <a:xfrm flipH="1" rot="10800000">
            <a:off x="12039600" y="0"/>
            <a:ext cx="152400" cy="966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29"/>
          <p:cNvPicPr preferRelativeResize="0"/>
          <p:nvPr/>
        </p:nvPicPr>
        <p:blipFill rotWithShape="1">
          <a:blip r:embed="rId2">
            <a:alphaModFix/>
          </a:blip>
          <a:srcRect b="36395" l="0" r="0" t="0"/>
          <a:stretch/>
        </p:blipFill>
        <p:spPr>
          <a:xfrm>
            <a:off x="-7147" y="6687383"/>
            <a:ext cx="249958" cy="17061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9"/>
          <p:cNvSpPr/>
          <p:nvPr/>
        </p:nvSpPr>
        <p:spPr>
          <a:xfrm>
            <a:off x="-7146" y="6809901"/>
            <a:ext cx="12199146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9"/>
          <p:cNvSpPr/>
          <p:nvPr/>
        </p:nvSpPr>
        <p:spPr>
          <a:xfrm>
            <a:off x="12157098" y="6298408"/>
            <a:ext cx="36000" cy="557212"/>
          </a:xfrm>
          <a:prstGeom prst="rect">
            <a:avLst/>
          </a:prstGeom>
          <a:solidFill>
            <a:srgbClr val="000E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  <a:defRPr b="0" i="0" sz="2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838200" y="1288473"/>
            <a:ext cx="10515600" cy="4888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E2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614680" y="6385560"/>
            <a:ext cx="2500660" cy="472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spcBef>
                <a:spcPts val="0"/>
              </a:spcBef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bit.ly/FEEDBACK_EXCEL1_2024_1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d4e57cd3ed_0_7"/>
          <p:cNvSpPr txBox="1"/>
          <p:nvPr>
            <p:ph idx="1" type="subTitle"/>
          </p:nvPr>
        </p:nvSpPr>
        <p:spPr>
          <a:xfrm>
            <a:off x="5485750" y="2708627"/>
            <a:ext cx="5588100" cy="1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pt-BR" sz="4000">
                <a:latin typeface="Arial"/>
                <a:ea typeface="Arial"/>
                <a:cs typeface="Arial"/>
                <a:sym typeface="Arial"/>
              </a:rPr>
              <a:t>Curso Básico e Intermediário para Planilhas Eletrônicas</a:t>
            </a:r>
            <a:endParaRPr/>
          </a:p>
        </p:txBody>
      </p:sp>
      <p:sp>
        <p:nvSpPr>
          <p:cNvPr id="119" name="Google Shape;119;g2d4e57cd3ed_0_7"/>
          <p:cNvSpPr txBox="1"/>
          <p:nvPr>
            <p:ph idx="2" type="body"/>
          </p:nvPr>
        </p:nvSpPr>
        <p:spPr>
          <a:xfrm>
            <a:off x="508000" y="1061403"/>
            <a:ext cx="34170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8000"/>
              <a:buNone/>
            </a:pPr>
            <a:r>
              <a:rPr lang="pt-BR" sz="8000"/>
              <a:t>AULA 09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"/>
          <p:cNvSpPr txBox="1"/>
          <p:nvPr>
            <p:ph idx="12" type="sldNum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88" name="Google Shape;188;p13"/>
          <p:cNvSpPr txBox="1"/>
          <p:nvPr>
            <p:ph type="title"/>
          </p:nvPr>
        </p:nvSpPr>
        <p:spPr>
          <a:xfrm>
            <a:off x="556590" y="1110343"/>
            <a:ext cx="442181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</a:pPr>
            <a:r>
              <a:rPr lang="pt-BR" sz="3600"/>
              <a:t>PROBLEMA 9.1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4"/>
          <p:cNvSpPr txBox="1"/>
          <p:nvPr>
            <p:ph type="title"/>
          </p:nvPr>
        </p:nvSpPr>
        <p:spPr>
          <a:xfrm>
            <a:off x="180975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PROBLEMA 9.1</a:t>
            </a:r>
            <a:endParaRPr/>
          </a:p>
        </p:txBody>
      </p:sp>
      <p:graphicFrame>
        <p:nvGraphicFramePr>
          <p:cNvPr id="196" name="Google Shape;196;p14"/>
          <p:cNvGraphicFramePr/>
          <p:nvPr/>
        </p:nvGraphicFramePr>
        <p:xfrm>
          <a:off x="835025" y="41640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{831CC26C-0A8C-40E4-8E3E-2DC10A90ECD6}</a:tableStyleId>
              </a:tblPr>
              <a:tblGrid>
                <a:gridCol w="3438525"/>
                <a:gridCol w="3438525"/>
                <a:gridCol w="3438525"/>
              </a:tblGrid>
              <a:tr h="419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Produto</a:t>
                      </a:r>
                      <a:endParaRPr sz="1800" u="none" cap="none" strike="noStrike"/>
                    </a:p>
                  </a:txBody>
                  <a:tcPr marT="47625" marB="47625" marR="104775" marL="104775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E2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Custo</a:t>
                      </a:r>
                      <a:endParaRPr sz="1800" u="none" cap="none" strike="noStrike"/>
                    </a:p>
                  </a:txBody>
                  <a:tcPr marT="47625" marB="47625" marR="104775" marL="104775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E2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Valor de venda</a:t>
                      </a:r>
                      <a:endParaRPr sz="1800" u="none" cap="none" strike="noStrike"/>
                    </a:p>
                  </a:txBody>
                  <a:tcPr marT="47625" marB="47625" marR="104775" marL="104775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E2A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3253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Pizza</a:t>
                      </a:r>
                      <a:endParaRPr sz="1800" u="none" cap="none" strike="noStrike"/>
                    </a:p>
                  </a:txBody>
                  <a:tcPr marT="47625" marB="47625" marR="104775" marL="104775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C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3253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R$    17,00 </a:t>
                      </a:r>
                      <a:endParaRPr sz="1800" u="none" cap="none" strike="noStrike"/>
                    </a:p>
                  </a:txBody>
                  <a:tcPr marT="9525" marB="45725" marR="9525" marL="9525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C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3253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R$   32,00 </a:t>
                      </a:r>
                      <a:endParaRPr sz="1800" u="none" cap="none" strike="noStrike"/>
                    </a:p>
                  </a:txBody>
                  <a:tcPr marT="9525" marB="45725" marR="9525" marL="9525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CACB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3253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Refrigerante de Cola</a:t>
                      </a:r>
                      <a:endParaRPr sz="1800" u="none" cap="none" strike="noStrike"/>
                    </a:p>
                  </a:txBody>
                  <a:tcPr marT="47625" marB="47625" marR="104775" marL="104775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3253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R$    3,95 </a:t>
                      </a:r>
                      <a:endParaRPr sz="1800" u="none" cap="none" strike="noStrike"/>
                    </a:p>
                  </a:txBody>
                  <a:tcPr marT="9525" marB="45725" marR="9525" marL="9525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3253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R$     6,25 </a:t>
                      </a:r>
                      <a:endParaRPr sz="1800" u="none" cap="none" strike="noStrike"/>
                    </a:p>
                  </a:txBody>
                  <a:tcPr marT="9525" marB="45725" marR="9525" marL="9525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E6E7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3253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Refrigerante de Guaraná</a:t>
                      </a:r>
                      <a:endParaRPr sz="1800" u="none" cap="none" strike="noStrike"/>
                    </a:p>
                  </a:txBody>
                  <a:tcPr marT="47625" marB="47625" marR="104775" marL="104775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C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3253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R$    3,85 </a:t>
                      </a:r>
                      <a:endParaRPr sz="1800" u="none" cap="none" strike="noStrike"/>
                    </a:p>
                  </a:txBody>
                  <a:tcPr marT="9525" marB="45725" marR="9525" marL="9525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CA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000" u="none" cap="none" strike="noStrike">
                          <a:solidFill>
                            <a:srgbClr val="03253B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R$     6,00 </a:t>
                      </a:r>
                      <a:endParaRPr sz="1800" u="none" cap="none" strike="noStrike"/>
                    </a:p>
                  </a:txBody>
                  <a:tcPr marT="9525" marB="45725" marR="9525" marL="9525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CACB"/>
                    </a:solidFill>
                  </a:tcPr>
                </a:tc>
              </a:tr>
            </a:tbl>
          </a:graphicData>
        </a:graphic>
      </p:graphicFrame>
      <p:sp>
        <p:nvSpPr>
          <p:cNvPr id="197" name="Google Shape;197;p14"/>
          <p:cNvSpPr txBox="1"/>
          <p:nvPr>
            <p:ph idx="1" type="body"/>
          </p:nvPr>
        </p:nvSpPr>
        <p:spPr>
          <a:xfrm>
            <a:off x="835025" y="578676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rPr lang="pt-BR" sz="3200"/>
              <a:t>A ONG “Cuidando de animais” realizará o evento “Pizza Solidária” para arrecadar fundos. Serão vendidas pizzas e refrigerantes no evento. As pizzas também poderão ser compradas antecipadamente.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rPr lang="pt-BR" sz="3200"/>
              <a:t>Os custos e valores de venda de cada produto que será oferecido no evento constam na tabela a seguir:</a:t>
            </a:r>
            <a:endParaRPr b="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br>
              <a:rPr lang="pt-BR"/>
            </a:b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 txBox="1"/>
          <p:nvPr>
            <p:ph type="title"/>
          </p:nvPr>
        </p:nvSpPr>
        <p:spPr>
          <a:xfrm>
            <a:off x="180975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PROBLEMA 9.1</a:t>
            </a:r>
            <a:endParaRPr/>
          </a:p>
        </p:txBody>
      </p:sp>
      <p:sp>
        <p:nvSpPr>
          <p:cNvPr id="204" name="Google Shape;204;p15"/>
          <p:cNvSpPr txBox="1"/>
          <p:nvPr>
            <p:ph idx="1" type="body"/>
          </p:nvPr>
        </p:nvSpPr>
        <p:spPr>
          <a:xfrm>
            <a:off x="831850" y="1219200"/>
            <a:ext cx="10515600" cy="5158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As bebidas fornecidas para o evento são consignadas, isto é, se não forem vendidas serão devolvidas sem ônus para a ONG.</a:t>
            </a:r>
            <a:endParaRPr/>
          </a:p>
          <a:p>
            <a:pPr indent="-2540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None/>
            </a:pPr>
            <a:r>
              <a:t/>
            </a:r>
            <a:endParaRPr sz="3200"/>
          </a:p>
          <a:p>
            <a:pPr indent="-457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Há a previsão de venda de 95 refrigerantes de cola e de 230 pizzas no evento. Espera-se que a quantidade de refrigerantes de guaraná vendidos seja equivalente a metade da quantidade total de pizzas vendidas (tanto aquelas vendidas antecipadamente quanto as previstas para o evento) menos a quantidade de refrigerante de cola.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6"/>
          <p:cNvSpPr txBox="1"/>
          <p:nvPr>
            <p:ph type="title"/>
          </p:nvPr>
        </p:nvSpPr>
        <p:spPr>
          <a:xfrm>
            <a:off x="180975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PROBLEMA 9.1</a:t>
            </a:r>
            <a:endParaRPr/>
          </a:p>
        </p:txBody>
      </p:sp>
      <p:sp>
        <p:nvSpPr>
          <p:cNvPr id="212" name="Google Shape;212;p16"/>
          <p:cNvSpPr txBox="1"/>
          <p:nvPr>
            <p:ph idx="1" type="body"/>
          </p:nvPr>
        </p:nvSpPr>
        <p:spPr>
          <a:xfrm>
            <a:off x="831850" y="1219200"/>
            <a:ext cx="10515600" cy="5158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889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Qual deverá ser a quantidade de pizzas vendidas antecipadamente caso o lucro líquido desejado seja de R$ 6.000,00? Qual será a quantidade de guaranás vendidos no evento?</a:t>
            </a:r>
            <a:endParaRPr/>
          </a:p>
          <a:p>
            <a:pPr indent="0" lvl="0" marL="431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None/>
            </a:pPr>
            <a:r>
              <a:t/>
            </a:r>
            <a:endParaRPr sz="3200"/>
          </a:p>
          <a:p>
            <a:pPr indent="-457200" lvl="0" marL="8890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Se o tempo de produção de cada pizza que será feita antecipadamente é de 30 minutos e o tempo total de produção não pode passar de 20 horas, qual o lucro líquido máximo possível? Qual a quantidade de guaranás vendidos nesse caso?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/>
          <p:nvPr>
            <p:ph idx="1" type="body"/>
          </p:nvPr>
        </p:nvSpPr>
        <p:spPr>
          <a:xfrm>
            <a:off x="838200" y="933061"/>
            <a:ext cx="10515600" cy="51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600"/>
              <a:buFont typeface="Arial"/>
              <a:buChar char="•"/>
            </a:pPr>
            <a:r>
              <a:rPr lang="pt-BR" sz="3600"/>
              <a:t>Dashboard (Tabela e Gráfico Dinâmico)</a:t>
            </a:r>
            <a:endParaRPr/>
          </a:p>
        </p:txBody>
      </p:sp>
      <p:sp>
        <p:nvSpPr>
          <p:cNvPr id="218" name="Google Shape;218;p17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7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PRÓXIMA AULA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/>
          <p:nvPr>
            <p:ph idx="1" type="body"/>
          </p:nvPr>
        </p:nvSpPr>
        <p:spPr>
          <a:xfrm>
            <a:off x="828675" y="1563620"/>
            <a:ext cx="10515600" cy="36612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Responda ao feedback acessando o link: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rPr lang="pt-BR" sz="3200"/>
              <a:t>      </a:t>
            </a:r>
            <a:r>
              <a:rPr lang="pt-BR" sz="3200" u="sng">
                <a:solidFill>
                  <a:schemeClr val="hlink"/>
                </a:solidFill>
                <a:hlinkClick r:id="rId3"/>
              </a:rPr>
              <a:t>http://bit.ly/FEEDBACK_EXCEL1_2024_1</a:t>
            </a:r>
            <a:endParaRPr sz="3200"/>
          </a:p>
        </p:txBody>
      </p:sp>
      <p:sp>
        <p:nvSpPr>
          <p:cNvPr id="225" name="Google Shape;225;p18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226" name="Google Shape;226;p18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>
                <a:latin typeface="Arial Black"/>
                <a:ea typeface="Arial Black"/>
                <a:cs typeface="Arial Black"/>
                <a:sym typeface="Arial Black"/>
              </a:rPr>
              <a:t>CURSO BÁSICO DE PLANILHA ELETRÔNICA</a:t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"/>
          <p:cNvSpPr txBox="1"/>
          <p:nvPr>
            <p:ph idx="1" type="body"/>
          </p:nvPr>
        </p:nvSpPr>
        <p:spPr>
          <a:xfrm>
            <a:off x="2534920" y="4998721"/>
            <a:ext cx="3561080" cy="665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/>
              <a:t>Melissa Lima Souza</a:t>
            </a:r>
            <a:endParaRPr/>
          </a:p>
        </p:txBody>
      </p:sp>
      <p:pic>
        <p:nvPicPr>
          <p:cNvPr id="233" name="Google Shape;2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6540" y="1484243"/>
            <a:ext cx="816886" cy="104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9"/>
          <p:cNvSpPr txBox="1"/>
          <p:nvPr/>
        </p:nvSpPr>
        <p:spPr>
          <a:xfrm>
            <a:off x="6069495" y="5001219"/>
            <a:ext cx="3614089" cy="665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Curso Básico e Intermediário para Planilhas Eletrônicas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6aea2c602_0_0"/>
          <p:cNvSpPr txBox="1"/>
          <p:nvPr>
            <p:ph idx="1" type="body"/>
          </p:nvPr>
        </p:nvSpPr>
        <p:spPr>
          <a:xfrm>
            <a:off x="4978400" y="1110343"/>
            <a:ext cx="6375300" cy="46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600"/>
              <a:buFont typeface="Arial"/>
              <a:buChar char="•"/>
            </a:pPr>
            <a:r>
              <a:rPr lang="pt-BR" sz="3600"/>
              <a:t>Atingir meta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600"/>
              <a:buFont typeface="Arial"/>
              <a:buNone/>
            </a:pPr>
            <a:r>
              <a:t/>
            </a:r>
            <a:endParaRPr sz="3600"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600"/>
              <a:buFont typeface="Arial"/>
              <a:buChar char="•"/>
            </a:pPr>
            <a:r>
              <a:rPr lang="pt-BR" sz="3600"/>
              <a:t>Função converter</a:t>
            </a:r>
            <a:endParaRPr/>
          </a:p>
        </p:txBody>
      </p:sp>
      <p:sp>
        <p:nvSpPr>
          <p:cNvPr id="126" name="Google Shape;126;g2d6aea2c602_0_0"/>
          <p:cNvSpPr txBox="1"/>
          <p:nvPr>
            <p:ph type="title"/>
          </p:nvPr>
        </p:nvSpPr>
        <p:spPr>
          <a:xfrm>
            <a:off x="736600" y="1110343"/>
            <a:ext cx="3936900" cy="46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/>
              <a:t>EXEMPLO 9.1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>
            <p:ph idx="1" type="body"/>
          </p:nvPr>
        </p:nvSpPr>
        <p:spPr>
          <a:xfrm>
            <a:off x="364922" y="993775"/>
            <a:ext cx="10515600" cy="48704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216" r="-109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pt-BR"/>
              <a:t> </a:t>
            </a:r>
            <a:endParaRPr/>
          </a:p>
        </p:txBody>
      </p:sp>
      <p:sp>
        <p:nvSpPr>
          <p:cNvPr id="133" name="Google Shape;133;p6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9.2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>
            <p:ph idx="1" type="body"/>
          </p:nvPr>
        </p:nvSpPr>
        <p:spPr>
          <a:xfrm>
            <a:off x="49784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600"/>
              <a:buFont typeface="Arial"/>
              <a:buChar char="•"/>
            </a:pPr>
            <a:r>
              <a:rPr lang="pt-BR" sz="3600"/>
              <a:t>Solver</a:t>
            </a:r>
            <a:endParaRPr/>
          </a:p>
        </p:txBody>
      </p:sp>
      <p:sp>
        <p:nvSpPr>
          <p:cNvPr id="141" name="Google Shape;141;p7"/>
          <p:cNvSpPr txBox="1"/>
          <p:nvPr>
            <p:ph idx="12" type="sldNum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"/>
          <p:cNvSpPr txBox="1"/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/>
              <a:t>EXEMPLO 9.3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idx="1" type="body"/>
          </p:nvPr>
        </p:nvSpPr>
        <p:spPr>
          <a:xfrm>
            <a:off x="831850" y="961295"/>
            <a:ext cx="10515600" cy="48704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447" r="-150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pt-BR"/>
              <a:t> </a:t>
            </a:r>
            <a:endParaRPr/>
          </a:p>
        </p:txBody>
      </p:sp>
      <p:sp>
        <p:nvSpPr>
          <p:cNvPr id="149" name="Google Shape;149;p8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9.3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/>
          <p:nvPr>
            <p:ph idx="1" type="body"/>
          </p:nvPr>
        </p:nvSpPr>
        <p:spPr>
          <a:xfrm>
            <a:off x="4978400" y="1110343"/>
            <a:ext cx="63754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600"/>
              <a:buFont typeface="Arial"/>
              <a:buChar char="•"/>
            </a:pPr>
            <a:r>
              <a:rPr lang="pt-BR" sz="3600"/>
              <a:t>Solver</a:t>
            </a:r>
            <a:endParaRPr/>
          </a:p>
        </p:txBody>
      </p:sp>
      <p:sp>
        <p:nvSpPr>
          <p:cNvPr id="156" name="Google Shape;156;p9"/>
          <p:cNvSpPr txBox="1"/>
          <p:nvPr>
            <p:ph idx="12" type="sldNum"/>
          </p:nvPr>
        </p:nvSpPr>
        <p:spPr>
          <a:xfrm>
            <a:off x="218440" y="6258560"/>
            <a:ext cx="675640" cy="401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"/>
          <p:cNvSpPr txBox="1"/>
          <p:nvPr>
            <p:ph type="title"/>
          </p:nvPr>
        </p:nvSpPr>
        <p:spPr>
          <a:xfrm>
            <a:off x="736600" y="1110343"/>
            <a:ext cx="3937000" cy="4640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</a:pPr>
            <a:r>
              <a:rPr lang="pt-BR"/>
              <a:t>EXEMPLO 9.4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/>
          <p:nvPr>
            <p:ph idx="1" type="body"/>
          </p:nvPr>
        </p:nvSpPr>
        <p:spPr>
          <a:xfrm>
            <a:off x="838200" y="1355388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None/>
            </a:pPr>
            <a:r>
              <a:rPr lang="pt-BR" sz="3200"/>
              <a:t>	Uma empresa fabrica dois tipos de filtros para compressores de geladeiras (Filtro A e Filtro B). A margem de lucro para cada filtro produzido é: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Filtro tipo A: R$ 8,00;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Filtro tipo B: R$ 5,00.</a:t>
            </a:r>
            <a:endParaRPr/>
          </a:p>
          <a:p>
            <a:pPr indent="-2540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None/>
            </a:pPr>
            <a:r>
              <a:t/>
            </a:r>
            <a:endParaRPr sz="32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64" name="Google Shape;164;p10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9.4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/>
          <p:nvPr>
            <p:ph idx="1" type="body"/>
          </p:nvPr>
        </p:nvSpPr>
        <p:spPr>
          <a:xfrm>
            <a:off x="838200" y="1355388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ct val="100000"/>
              <a:buNone/>
            </a:pPr>
            <a:r>
              <a:rPr lang="pt-BR" sz="3500"/>
              <a:t>Para a produção desses filtros existem algumas restrições:</a:t>
            </a:r>
            <a:endParaRPr/>
          </a:p>
          <a:p>
            <a:pPr indent="-457231" lvl="1" marL="9144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E2A"/>
              </a:buClr>
              <a:buSzPct val="100000"/>
              <a:buFont typeface="Arial"/>
              <a:buChar char="•"/>
            </a:pPr>
            <a:r>
              <a:rPr lang="pt-BR" sz="3500">
                <a:solidFill>
                  <a:srgbClr val="000E2A"/>
                </a:solidFill>
                <a:latin typeface="Arial "/>
                <a:ea typeface="Arial "/>
                <a:cs typeface="Arial "/>
                <a:sym typeface="Arial "/>
              </a:rPr>
              <a:t>O tempo de produção de cada filtro do tipo A é de 20 minutos e do filtro B é de 10 minutos. No entanto, o tempo total de produção de todos os filtros em um dia não pode ser superior a 360 minutos;</a:t>
            </a:r>
            <a:endParaRPr/>
          </a:p>
          <a:p>
            <a:pPr indent="-251650" lvl="1" marL="9144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E8888"/>
              </a:buClr>
              <a:buSzPct val="100000"/>
              <a:buFont typeface="Arial"/>
              <a:buNone/>
            </a:pPr>
            <a:r>
              <a:t/>
            </a:r>
            <a:endParaRPr sz="3500">
              <a:solidFill>
                <a:srgbClr val="000E2A"/>
              </a:solidFill>
              <a:latin typeface="Arial "/>
              <a:ea typeface="Arial "/>
              <a:cs typeface="Arial "/>
              <a:sym typeface="Arial "/>
            </a:endParaRPr>
          </a:p>
          <a:p>
            <a:pPr indent="-457231" lvl="1" marL="9144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E2A"/>
              </a:buClr>
              <a:buSzPct val="100000"/>
              <a:buFont typeface="Arial"/>
              <a:buChar char="•"/>
            </a:pPr>
            <a:r>
              <a:rPr lang="pt-BR" sz="3500">
                <a:solidFill>
                  <a:srgbClr val="000E2A"/>
                </a:solidFill>
                <a:latin typeface="Arial "/>
                <a:ea typeface="Arial "/>
                <a:cs typeface="Arial "/>
                <a:sym typeface="Arial "/>
              </a:rPr>
              <a:t>O tempo gasto para a embalagem do filtro do tipo A é de 3 minutos e para o do tipo B é de 5 minutos, porém o tempo máximo de embalagem, em um dia, deve ser de 120 minutos.</a:t>
            </a:r>
            <a:endParaRPr/>
          </a:p>
        </p:txBody>
      </p:sp>
      <p:sp>
        <p:nvSpPr>
          <p:cNvPr id="172" name="Google Shape;172;p11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1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9.4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/>
          <p:nvPr>
            <p:ph idx="1" type="body"/>
          </p:nvPr>
        </p:nvSpPr>
        <p:spPr>
          <a:xfrm>
            <a:off x="838200" y="1355388"/>
            <a:ext cx="10515600" cy="48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>
                <a:solidFill>
                  <a:srgbClr val="000E2A"/>
                </a:solidFill>
                <a:latin typeface="Arial "/>
                <a:ea typeface="Arial "/>
                <a:cs typeface="Arial "/>
                <a:sym typeface="Arial "/>
              </a:rPr>
              <a:t>Devem ser produzidos, no mínimo, 15 filtros do tipo B, enquanto não há restrições para o filtro tipo A.</a:t>
            </a:r>
            <a:endParaRPr/>
          </a:p>
          <a:p>
            <a:pPr indent="-2540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None/>
            </a:pPr>
            <a:r>
              <a:t/>
            </a:r>
            <a:endParaRPr sz="3200"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3200"/>
              <a:buFont typeface="Arial"/>
              <a:buChar char="•"/>
            </a:pPr>
            <a:r>
              <a:rPr lang="pt-BR" sz="3200"/>
              <a:t>Quantos filtros do tipo A e do tipo B devem ser produzidos para atingir o lucro máximo, dadas todas as restrições mencionadas?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E2A"/>
              </a:buClr>
              <a:buSzPts val="2600"/>
              <a:buNone/>
            </a:pPr>
            <a:r>
              <a:t/>
            </a:r>
            <a:endParaRPr/>
          </a:p>
        </p:txBody>
      </p:sp>
      <p:sp>
        <p:nvSpPr>
          <p:cNvPr id="180" name="Google Shape;180;p12"/>
          <p:cNvSpPr txBox="1"/>
          <p:nvPr>
            <p:ph idx="12" type="sldNum"/>
          </p:nvPr>
        </p:nvSpPr>
        <p:spPr>
          <a:xfrm>
            <a:off x="9728200" y="6385560"/>
            <a:ext cx="635000" cy="394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2"/>
          <p:cNvSpPr txBox="1"/>
          <p:nvPr>
            <p:ph type="title"/>
          </p:nvPr>
        </p:nvSpPr>
        <p:spPr>
          <a:xfrm>
            <a:off x="152400" y="131762"/>
            <a:ext cx="9709052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None/>
            </a:pPr>
            <a:r>
              <a:rPr lang="pt-BR"/>
              <a:t>EXEMPLO 9.4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ovo Padrão PET">
  <a:themeElements>
    <a:clrScheme name="PET">
      <a:dk1>
        <a:srgbClr val="860000"/>
      </a:dk1>
      <a:lt1>
        <a:srgbClr val="FFFFFF"/>
      </a:lt1>
      <a:dk2>
        <a:srgbClr val="000E2A"/>
      </a:dk2>
      <a:lt2>
        <a:srgbClr val="FFFFFF"/>
      </a:lt2>
      <a:accent1>
        <a:srgbClr val="000E2A"/>
      </a:accent1>
      <a:accent2>
        <a:srgbClr val="860000"/>
      </a:accent2>
      <a:accent3>
        <a:srgbClr val="03253B"/>
      </a:accent3>
      <a:accent4>
        <a:srgbClr val="290A04"/>
      </a:accent4>
      <a:accent5>
        <a:srgbClr val="00487E"/>
      </a:accent5>
      <a:accent6>
        <a:srgbClr val="920000"/>
      </a:accent6>
      <a:hlink>
        <a:srgbClr val="0070C0"/>
      </a:hlink>
      <a:folHlink>
        <a:srgbClr val="CC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2020-06-28T23:26:51Z</dcterms:created>
  <dc:creator>Ricardo</dc:creator>
</cp:coreProperties>
</file>