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99" r:id="rId8"/>
    <p:sldId id="262" r:id="rId9"/>
    <p:sldId id="264" r:id="rId10"/>
    <p:sldId id="265" r:id="rId11"/>
    <p:sldId id="266" r:id="rId12"/>
    <p:sldId id="267" r:id="rId13"/>
    <p:sldId id="269" r:id="rId14"/>
    <p:sldId id="274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98" r:id="rId30"/>
  </p:sldIdLst>
  <p:sldSz cx="12192000" cy="6858000"/>
  <p:notesSz cx="6858000" cy="9144000"/>
  <p:embeddedFontLst>
    <p:embeddedFont>
      <p:font typeface="Arial Black" panose="020B0A04020102020204" pitchFamily="34" charset="0"/>
      <p:regular r:id="rId32"/>
      <p:bold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7QhsBaAWH36x484gxCkIGoOtN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B51B9C-04EE-448D-80A7-E40EE2D4188E}">
  <a:tblStyle styleId="{DCB51B9C-04EE-448D-80A7-E40EE2D4188E}" styleName="Table_0">
    <a:wholeTbl>
      <a:tcTxStyle b="off" i="off">
        <a:font>
          <a:latin typeface="Gotham"/>
          <a:ea typeface="Gotham"/>
          <a:cs typeface="Gotham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7"/>
          </a:solidFill>
        </a:fill>
      </a:tcStyle>
    </a:wholeTbl>
    <a:band1H>
      <a:tcTxStyle/>
      <a:tcStyle>
        <a:tcBdr/>
        <a:fill>
          <a:solidFill>
            <a:srgbClr val="CACA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otham"/>
          <a:ea typeface="Gotham"/>
          <a:cs typeface="Gotham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otham"/>
          <a:ea typeface="Gotham"/>
          <a:cs typeface="Gotham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otham"/>
          <a:ea typeface="Gotham"/>
          <a:cs typeface="Gotham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otham"/>
          <a:ea typeface="Gotham"/>
          <a:cs typeface="Gotham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40" name="Google Shape;44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46" name="Google Shape;44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53" name="Google Shape;4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60" name="Google Shape;4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74" name="Google Shape;4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82" name="Google Shape;4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0f03e0ea7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f0f03e0ea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0f03e0ea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f0f03e0ea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0f03e0ea7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f0f03e0ea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139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0f03e0ea7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f0f03e0ea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3"/>
          <p:cNvSpPr txBox="1">
            <a:spLocks noGrp="1"/>
          </p:cNvSpPr>
          <p:nvPr>
            <p:ph type="ctrTitle"/>
          </p:nvPr>
        </p:nvSpPr>
        <p:spPr>
          <a:xfrm>
            <a:off x="5080000" y="1788159"/>
            <a:ext cx="5588000" cy="117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SzPts val="7500"/>
              <a:buFont typeface="Montserrat"/>
              <a:buNone/>
              <a:defRPr sz="7500">
                <a:solidFill>
                  <a:srgbClr val="86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3"/>
          <p:cNvSpPr txBox="1">
            <a:spLocks noGrp="1"/>
          </p:cNvSpPr>
          <p:nvPr>
            <p:ph type="subTitle" idx="1"/>
          </p:nvPr>
        </p:nvSpPr>
        <p:spPr>
          <a:xfrm>
            <a:off x="5080000" y="3114358"/>
            <a:ext cx="558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body" idx="2"/>
          </p:nvPr>
        </p:nvSpPr>
        <p:spPr>
          <a:xfrm>
            <a:off x="508001" y="1061403"/>
            <a:ext cx="3263900" cy="207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8000"/>
              <a:buNone/>
              <a:defRPr sz="8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área-imagem">
  <p:cSld name="Conteúdo área-imag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3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body" idx="1"/>
          </p:nvPr>
        </p:nvSpPr>
        <p:spPr>
          <a:xfrm>
            <a:off x="635000" y="1238250"/>
            <a:ext cx="4394200" cy="4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>
            <a:spLocks noGrp="1"/>
          </p:cNvSpPr>
          <p:nvPr>
            <p:ph type="pic" idx="2"/>
          </p:nvPr>
        </p:nvSpPr>
        <p:spPr>
          <a:xfrm>
            <a:off x="5414963" y="1238250"/>
            <a:ext cx="6142037" cy="4838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Final">
  <p:cSld name="Slide Fin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4"/>
          <p:cNvSpPr txBox="1">
            <a:spLocks noGrp="1"/>
          </p:cNvSpPr>
          <p:nvPr>
            <p:ph type="dt" idx="10"/>
          </p:nvPr>
        </p:nvSpPr>
        <p:spPr>
          <a:xfrm>
            <a:off x="4851400" y="6197600"/>
            <a:ext cx="2489200" cy="48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body" idx="1"/>
          </p:nvPr>
        </p:nvSpPr>
        <p:spPr>
          <a:xfrm>
            <a:off x="2534920" y="4998721"/>
            <a:ext cx="356108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body" idx="2"/>
          </p:nvPr>
        </p:nvSpPr>
        <p:spPr>
          <a:xfrm>
            <a:off x="6096000" y="4998721"/>
            <a:ext cx="356108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00"/>
              <a:buChar char="•"/>
              <a:defRPr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Principal">
  <p:cSld name="Capa Princip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5"/>
          <p:cNvSpPr txBox="1">
            <a:spLocks noGrp="1"/>
          </p:cNvSpPr>
          <p:nvPr>
            <p:ph type="ctrTitle"/>
          </p:nvPr>
        </p:nvSpPr>
        <p:spPr>
          <a:xfrm>
            <a:off x="5080000" y="2842418"/>
            <a:ext cx="5588000" cy="117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SzPts val="6000"/>
              <a:buFont typeface="Arial Black"/>
              <a:buNone/>
              <a:defRPr sz="6000">
                <a:solidFill>
                  <a:srgbClr val="86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5"/>
          <p:cNvSpPr txBox="1">
            <a:spLocks noGrp="1"/>
          </p:cNvSpPr>
          <p:nvPr>
            <p:ph type="subTitle" idx="1"/>
          </p:nvPr>
        </p:nvSpPr>
        <p:spPr>
          <a:xfrm>
            <a:off x="5080000" y="4812529"/>
            <a:ext cx="558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55"/>
          <p:cNvSpPr txBox="1">
            <a:spLocks noGrp="1"/>
          </p:cNvSpPr>
          <p:nvPr>
            <p:ph type="body" idx="2"/>
          </p:nvPr>
        </p:nvSpPr>
        <p:spPr>
          <a:xfrm>
            <a:off x="508001" y="1061403"/>
            <a:ext cx="3263900" cy="207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000"/>
              <a:buNone/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ão Geral">
  <p:cSld name="Visão Ger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body" idx="1"/>
          </p:nvPr>
        </p:nvSpPr>
        <p:spPr>
          <a:xfrm>
            <a:off x="4978400" y="1991360"/>
            <a:ext cx="6375400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dt" idx="10"/>
          </p:nvPr>
        </p:nvSpPr>
        <p:spPr>
          <a:xfrm>
            <a:off x="9210040" y="1365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900" b="1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sldNum" idx="12"/>
          </p:nvPr>
        </p:nvSpPr>
        <p:spPr>
          <a:xfrm>
            <a:off x="218440" y="6258560"/>
            <a:ext cx="675640" cy="40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title"/>
          </p:nvPr>
        </p:nvSpPr>
        <p:spPr>
          <a:xfrm>
            <a:off x="736600" y="1288473"/>
            <a:ext cx="39370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2"/>
          </p:nvPr>
        </p:nvSpPr>
        <p:spPr>
          <a:xfrm>
            <a:off x="736600" y="2112963"/>
            <a:ext cx="3937000" cy="363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556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body" idx="3"/>
          </p:nvPr>
        </p:nvSpPr>
        <p:spPr>
          <a:xfrm>
            <a:off x="4978400" y="1288472"/>
            <a:ext cx="63754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600"/>
              <a:buNone/>
              <a:defRPr sz="36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1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1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 b="1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1">
  <p:cSld name="Conteúdo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  <a:defRPr sz="2600">
                <a:solidFill>
                  <a:srgbClr val="000E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2000"/>
              <a:buNone/>
              <a:defRPr sz="2000">
                <a:solidFill>
                  <a:srgbClr val="AE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800"/>
              <a:buNone/>
              <a:defRPr sz="1800">
                <a:solidFill>
                  <a:srgbClr val="AE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">
  <p:cSld name="Título e Text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/>
          <p:nvPr/>
        </p:nvSpPr>
        <p:spPr>
          <a:xfrm rot="-527866">
            <a:off x="12168814" y="6291646"/>
            <a:ext cx="33953" cy="124573"/>
          </a:xfrm>
          <a:custGeom>
            <a:avLst/>
            <a:gdLst/>
            <a:ahLst/>
            <a:cxnLst/>
            <a:rect l="l" t="t" r="r" b="b"/>
            <a:pathLst>
              <a:path w="33953" h="124573" extrusionOk="0">
                <a:moveTo>
                  <a:pt x="0" y="1821"/>
                </a:moveTo>
                <a:lnTo>
                  <a:pt x="33953" y="0"/>
                </a:lnTo>
                <a:lnTo>
                  <a:pt x="9327" y="124573"/>
                </a:lnTo>
                <a:lnTo>
                  <a:pt x="0" y="122976"/>
                </a:lnTo>
                <a:lnTo>
                  <a:pt x="0" y="1821"/>
                </a:lnTo>
                <a:close/>
              </a:path>
            </a:pathLst>
          </a:custGeom>
          <a:solidFill>
            <a:srgbClr val="000E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6"/>
          <p:cNvSpPr/>
          <p:nvPr/>
        </p:nvSpPr>
        <p:spPr>
          <a:xfrm rot="10800000" flipH="1">
            <a:off x="-7146" y="2380"/>
            <a:ext cx="288133" cy="1472701"/>
          </a:xfrm>
          <a:custGeom>
            <a:avLst/>
            <a:gdLst/>
            <a:ahLst/>
            <a:cxnLst/>
            <a:rect l="l" t="t" r="r" b="b"/>
            <a:pathLst>
              <a:path w="288133" h="1472701" extrusionOk="0">
                <a:moveTo>
                  <a:pt x="0" y="1472701"/>
                </a:moveTo>
                <a:cubicBezTo>
                  <a:pt x="2380" y="981801"/>
                  <a:pt x="4759" y="490900"/>
                  <a:pt x="7139" y="0"/>
                </a:cubicBezTo>
                <a:cubicBezTo>
                  <a:pt x="134141" y="476612"/>
                  <a:pt x="194468" y="981800"/>
                  <a:pt x="288133" y="1472700"/>
                </a:cubicBezTo>
                <a:lnTo>
                  <a:pt x="0" y="14727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  <a:defRPr sz="2600">
                <a:solidFill>
                  <a:srgbClr val="000E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2000"/>
              <a:buNone/>
              <a:defRPr sz="2000">
                <a:solidFill>
                  <a:srgbClr val="AE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800"/>
              <a:buNone/>
              <a:defRPr sz="1800">
                <a:solidFill>
                  <a:srgbClr val="AE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1600"/>
              <a:buNone/>
              <a:defRPr sz="1600">
                <a:solidFill>
                  <a:srgbClr val="AE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/>
          <p:nvPr/>
        </p:nvSpPr>
        <p:spPr>
          <a:xfrm>
            <a:off x="-7147" y="0"/>
            <a:ext cx="12199147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6"/>
          <p:cNvSpPr/>
          <p:nvPr/>
        </p:nvSpPr>
        <p:spPr>
          <a:xfrm rot="10800000" flipH="1">
            <a:off x="12039600" y="0"/>
            <a:ext cx="152400" cy="966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Google Shape;39;p46"/>
          <p:cNvPicPr preferRelativeResize="0"/>
          <p:nvPr/>
        </p:nvPicPr>
        <p:blipFill rotWithShape="1">
          <a:blip r:embed="rId2">
            <a:alphaModFix/>
          </a:blip>
          <a:srcRect b="36395"/>
          <a:stretch/>
        </p:blipFill>
        <p:spPr>
          <a:xfrm>
            <a:off x="-7147" y="6687383"/>
            <a:ext cx="249958" cy="1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6"/>
          <p:cNvSpPr/>
          <p:nvPr/>
        </p:nvSpPr>
        <p:spPr>
          <a:xfrm>
            <a:off x="-7146" y="6809901"/>
            <a:ext cx="1219914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6"/>
          <p:cNvSpPr/>
          <p:nvPr/>
        </p:nvSpPr>
        <p:spPr>
          <a:xfrm>
            <a:off x="12157098" y="6298408"/>
            <a:ext cx="36000" cy="557212"/>
          </a:xfrm>
          <a:prstGeom prst="rect">
            <a:avLst/>
          </a:prstGeom>
          <a:solidFill>
            <a:srgbClr val="000E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7"/>
          <p:cNvSpPr txBox="1">
            <a:spLocks noGrp="1"/>
          </p:cNvSpPr>
          <p:nvPr>
            <p:ph type="body" idx="1"/>
          </p:nvPr>
        </p:nvSpPr>
        <p:spPr>
          <a:xfrm>
            <a:off x="4978400" y="1110343"/>
            <a:ext cx="6375400" cy="4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06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dt" idx="10"/>
          </p:nvPr>
        </p:nvSpPr>
        <p:spPr>
          <a:xfrm>
            <a:off x="9210040" y="1365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1400"/>
              <a:buFont typeface="Montserrat"/>
              <a:buNone/>
              <a:defRPr sz="2900" b="1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ldNum" idx="12"/>
          </p:nvPr>
        </p:nvSpPr>
        <p:spPr>
          <a:xfrm>
            <a:off x="218440" y="6258560"/>
            <a:ext cx="675640" cy="40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title"/>
          </p:nvPr>
        </p:nvSpPr>
        <p:spPr>
          <a:xfrm>
            <a:off x="736600" y="1110343"/>
            <a:ext cx="3937000" cy="4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Final">
  <p:cSld name="1_Slide Fin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>
            <a:spLocks noGrp="1"/>
          </p:cNvSpPr>
          <p:nvPr>
            <p:ph type="dt" idx="10"/>
          </p:nvPr>
        </p:nvSpPr>
        <p:spPr>
          <a:xfrm>
            <a:off x="4851400" y="6197600"/>
            <a:ext cx="2489200" cy="483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2534920" y="4998721"/>
            <a:ext cx="356108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body" idx="2"/>
          </p:nvPr>
        </p:nvSpPr>
        <p:spPr>
          <a:xfrm>
            <a:off x="6042991" y="4998721"/>
            <a:ext cx="361408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- Comparação">
  <p:cSld name="Conteúdo - Comparaçã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0"/>
          <p:cNvSpPr txBox="1">
            <a:spLocks noGrp="1"/>
          </p:cNvSpPr>
          <p:nvPr>
            <p:ph type="body" idx="1"/>
          </p:nvPr>
        </p:nvSpPr>
        <p:spPr>
          <a:xfrm>
            <a:off x="839788" y="1158241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body" idx="2"/>
          </p:nvPr>
        </p:nvSpPr>
        <p:spPr>
          <a:xfrm>
            <a:off x="839788" y="2148840"/>
            <a:ext cx="5157787" cy="404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3"/>
          </p:nvPr>
        </p:nvSpPr>
        <p:spPr>
          <a:xfrm>
            <a:off x="6172200" y="1158241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4"/>
          </p:nvPr>
        </p:nvSpPr>
        <p:spPr>
          <a:xfrm>
            <a:off x="6172200" y="2148840"/>
            <a:ext cx="5183188" cy="404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/>
          <p:nvPr/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r>
              <a:rPr lang="pt-BR"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Clique para editar o título Mestre</a:t>
            </a:r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somente título">
  <p:cSld name="Conteúdo somente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as áreas">
  <p:cSld name="Conteúdo duas área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2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l">
              <a:spcBef>
                <a:spcPts val="0"/>
              </a:spcBef>
              <a:buNone/>
              <a:defRPr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3" name="Google Shape;73;p52"/>
          <p:cNvSpPr txBox="1">
            <a:spLocks noGrp="1"/>
          </p:cNvSpPr>
          <p:nvPr>
            <p:ph type="body" idx="1"/>
          </p:nvPr>
        </p:nvSpPr>
        <p:spPr>
          <a:xfrm>
            <a:off x="635000" y="1238250"/>
            <a:ext cx="4079240" cy="4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just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2"/>
          </p:nvPr>
        </p:nvSpPr>
        <p:spPr>
          <a:xfrm>
            <a:off x="5039360" y="1238250"/>
            <a:ext cx="6517640" cy="4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838200" y="1288473"/>
            <a:ext cx="10515600" cy="488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614680" y="6385560"/>
            <a:ext cx="2500660" cy="47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spcBef>
                <a:spcPts val="0"/>
              </a:spcBef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5375275" y="1881029"/>
            <a:ext cx="5588000" cy="309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pt-BR" sz="5400" dirty="0">
                <a:latin typeface="Arial"/>
                <a:ea typeface="Arial"/>
                <a:cs typeface="Arial"/>
                <a:sym typeface="Arial"/>
              </a:rPr>
              <a:t>Curso Básico e Intermediário para Planilhas Eletrônicas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body" idx="2"/>
          </p:nvPr>
        </p:nvSpPr>
        <p:spPr>
          <a:xfrm>
            <a:off x="508001" y="1061403"/>
            <a:ext cx="3263900" cy="2078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None/>
            </a:pPr>
            <a:r>
              <a:rPr lang="pt-BR" sz="2800">
                <a:latin typeface="Arial Black"/>
                <a:ea typeface="Arial Black"/>
                <a:cs typeface="Arial Black"/>
                <a:sym typeface="Arial Black"/>
              </a:rPr>
              <a:t>Apresentação do Curso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0000"/>
                </a:solidFill>
              </a:rPr>
              <a:t>O que é?</a:t>
            </a:r>
            <a:endParaRPr sz="2200" dirty="0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O Excel é um software de planilhas desenvolvido pela Microsoft, usado para criar, editar e analisar dados de forma eficiente e versátil, sendo uma ferramenta essencial para negócios, educação, pesquisa e uso pessoal. </a:t>
            </a:r>
            <a:endParaRPr sz="2000" b="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000000"/>
                </a:solidFill>
              </a:rPr>
              <a:t>Principais Funcionalidades</a:t>
            </a:r>
            <a:endParaRPr sz="2000" dirty="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Criação e edição de planilhas</a:t>
            </a:r>
            <a:endParaRPr sz="2000" b="0" dirty="0">
              <a:solidFill>
                <a:schemeClr val="dk2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Fórmulas e funções</a:t>
            </a:r>
            <a:endParaRPr sz="2000" b="0" dirty="0">
              <a:solidFill>
                <a:schemeClr val="dk2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Gráficos</a:t>
            </a:r>
            <a:endParaRPr sz="2000" b="0" dirty="0">
              <a:solidFill>
                <a:schemeClr val="dk2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Tabelas dinâmicas</a:t>
            </a:r>
            <a:endParaRPr sz="2000" b="0" dirty="0">
              <a:solidFill>
                <a:schemeClr val="dk2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2000" b="0" dirty="0">
                <a:solidFill>
                  <a:schemeClr val="dk2"/>
                </a:solidFill>
              </a:rPr>
              <a:t>Automação com macros (VBA)</a:t>
            </a:r>
            <a:endParaRPr sz="2000" b="0" dirty="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200" dirty="0"/>
          </a:p>
        </p:txBody>
      </p:sp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O QUE É O EXCEL, E PARA QUE SERVE?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body" idx="1"/>
          </p:nvPr>
        </p:nvSpPr>
        <p:spPr>
          <a:xfrm>
            <a:off x="658368" y="1242647"/>
            <a:ext cx="10515600" cy="285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400" dirty="0"/>
              <a:t>Graduação:</a:t>
            </a:r>
            <a:r>
              <a:rPr lang="pt-BR" sz="2400" b="0" dirty="0"/>
              <a:t> Estatística, Sistemas Térmicos , Engenharia Econômica, Contabilidade Gerencial, Sistemas de Informação, Custos Empresariais, maioria dos laboratórios.</a:t>
            </a:r>
          </a:p>
          <a:p>
            <a:pPr marL="45720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endParaRPr sz="2400" b="0" dirty="0"/>
          </a:p>
          <a:p>
            <a: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400" dirty="0"/>
              <a:t>Pessoal:</a:t>
            </a:r>
            <a:r>
              <a:rPr lang="pt-BR" sz="2400" b="0" dirty="0"/>
              <a:t> Controle financeiro pessoal, organização de horários e atividades.</a:t>
            </a:r>
            <a:endParaRPr sz="2400" b="0" dirty="0"/>
          </a:p>
          <a:p>
            <a:pPr marL="4572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None/>
            </a:pPr>
            <a:endParaRPr sz="2800" b="0" dirty="0"/>
          </a:p>
        </p:txBody>
      </p:sp>
      <p:sp>
        <p:nvSpPr>
          <p:cNvPr id="185" name="Google Shape;185;p8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IMPORTÂNCIA DO EXCEL</a:t>
            </a:r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DAE571E-9692-2C42-7165-5ED5805F17B4}"/>
              </a:ext>
            </a:extLst>
          </p:cNvPr>
          <p:cNvSpPr txBox="1"/>
          <p:nvPr/>
        </p:nvSpPr>
        <p:spPr>
          <a:xfrm>
            <a:off x="666750" y="4155616"/>
            <a:ext cx="4426458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31800">
              <a:lnSpc>
                <a:spcPct val="90000"/>
              </a:lnSpc>
              <a:spcBef>
                <a:spcPts val="1000"/>
              </a:spcBef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400" b="1" dirty="0">
                <a:solidFill>
                  <a:srgbClr val="000E2A"/>
                </a:solidFill>
              </a:rPr>
              <a:t>Profissional: </a:t>
            </a:r>
            <a:r>
              <a:rPr lang="pt-BR" sz="2400" dirty="0">
                <a:solidFill>
                  <a:srgbClr val="000E2A"/>
                </a:solidFill>
              </a:rPr>
              <a:t>Financeiro, controle da produção, cadastro de dados, etc...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420957F-AB21-D885-E414-987A273D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55" y="4354761"/>
            <a:ext cx="5457825" cy="18954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2F79E2C-5CA9-2674-4BA1-A4E28FA32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840" y="3155816"/>
            <a:ext cx="5174742" cy="16522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grpSp>
        <p:nvGrpSpPr>
          <p:cNvPr id="191" name="Google Shape;191;p9"/>
          <p:cNvGrpSpPr/>
          <p:nvPr/>
        </p:nvGrpSpPr>
        <p:grpSpPr>
          <a:xfrm>
            <a:off x="9144" y="0"/>
            <a:ext cx="12191999" cy="6858000"/>
            <a:chOff x="1" y="0"/>
            <a:chExt cx="12191999" cy="6858000"/>
          </a:xfrm>
        </p:grpSpPr>
        <p:sp>
          <p:nvSpPr>
            <p:cNvPr id="192" name="Google Shape;192;p9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3" name="Google Shape;19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0149" y="993774"/>
              <a:ext cx="4735058" cy="4870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9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>
                <a:alpha val="7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9"/>
          <p:cNvSpPr txBox="1"/>
          <p:nvPr/>
        </p:nvSpPr>
        <p:spPr>
          <a:xfrm>
            <a:off x="574742" y="4373748"/>
            <a:ext cx="7898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SOBRE O CURSO BÁSICO E INTERMEDIÁRIO PARA PLANILHAS ELETRÔNICAS</a:t>
            </a:r>
            <a:endParaRPr/>
          </a:p>
        </p:txBody>
      </p:sp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792" y="870870"/>
            <a:ext cx="3013912" cy="2959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29/08/2022</a:t>
            </a:r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 txBox="1">
            <a:spLocks noGrp="1"/>
          </p:cNvSpPr>
          <p:nvPr>
            <p:ph type="body" idx="1"/>
          </p:nvPr>
        </p:nvSpPr>
        <p:spPr>
          <a:xfrm>
            <a:off x="838200" y="1712227"/>
            <a:ext cx="10515600" cy="48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</a:pPr>
            <a:r>
              <a:rPr lang="pt-BR" sz="3200" dirty="0">
                <a:latin typeface="Arial"/>
                <a:ea typeface="Arial"/>
                <a:cs typeface="Arial"/>
                <a:sym typeface="Arial"/>
              </a:rPr>
              <a:t>Objetivo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</a:pPr>
            <a:r>
              <a:rPr lang="pt-BR" sz="3200" b="0" dirty="0"/>
              <a:t>Transmitir informações e conceitos que propiciem a construção de conhecimentos básicos e intermediários do software Microsoft Office Excel.</a:t>
            </a:r>
            <a:br>
              <a:rPr lang="pt-BR" sz="3200" b="0" dirty="0"/>
            </a:br>
            <a:br>
              <a:rPr lang="pt-BR" sz="3200" b="0" dirty="0"/>
            </a:br>
            <a:r>
              <a:rPr lang="pt-BR" sz="2800" dirty="0">
                <a:latin typeface="Arial"/>
                <a:ea typeface="Arial"/>
                <a:cs typeface="Arial"/>
                <a:sym typeface="Arial"/>
              </a:rPr>
              <a:t>Software utilizado: </a:t>
            </a:r>
            <a:r>
              <a:rPr lang="pt-BR" sz="2800" b="0" dirty="0">
                <a:latin typeface="Arial"/>
                <a:ea typeface="Arial"/>
                <a:cs typeface="Arial"/>
                <a:sym typeface="Arial"/>
              </a:rPr>
              <a:t>Microsoft Office Excel 2013.</a:t>
            </a:r>
            <a:endParaRPr lang="pt-BR" b="0" dirty="0"/>
          </a:p>
          <a:p>
            <a:pPr marL="4572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None/>
            </a:pPr>
            <a:endParaRPr lang="pt-BR" sz="2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b="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sz="32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 dirty="0"/>
          </a:p>
        </p:txBody>
      </p:sp>
      <p:sp>
        <p:nvSpPr>
          <p:cNvPr id="212" name="Google Shape;212;p11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Black"/>
              <a:buNone/>
            </a:pPr>
            <a:r>
              <a:rPr lang="pt-BR" sz="2800">
                <a:latin typeface="Arial Black"/>
                <a:ea typeface="Arial Black"/>
                <a:cs typeface="Arial Black"/>
                <a:sym typeface="Arial Black"/>
              </a:rPr>
              <a:t>SOBRE O CURSO BÁSICO DE PLANILHA ELETRÔNICA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BÁSICA: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pt-BR" sz="2400" b="1" dirty="0">
                <a:solidFill>
                  <a:schemeClr val="bg2"/>
                </a:solidFill>
              </a:rPr>
              <a:t>ALEXANDER, Michael; KUSLEIKA, Richard; WALKENBACH, John.</a:t>
            </a:r>
            <a:r>
              <a:rPr lang="pt-BR" sz="2400" dirty="0">
                <a:solidFill>
                  <a:schemeClr val="bg2"/>
                </a:solidFill>
              </a:rPr>
              <a:t> </a:t>
            </a:r>
            <a:r>
              <a:rPr lang="pt-BR" sz="2400" i="1" dirty="0">
                <a:solidFill>
                  <a:schemeClr val="bg2"/>
                </a:solidFill>
              </a:rPr>
              <a:t>Excel 2019 Bible</a:t>
            </a:r>
            <a:r>
              <a:rPr lang="pt-BR" sz="2400" dirty="0">
                <a:solidFill>
                  <a:schemeClr val="bg2"/>
                </a:solidFill>
              </a:rPr>
              <a:t>. </a:t>
            </a:r>
            <a:r>
              <a:rPr lang="pt-BR" sz="2400" dirty="0" err="1">
                <a:solidFill>
                  <a:schemeClr val="bg2"/>
                </a:solidFill>
              </a:rPr>
              <a:t>Hoboken</a:t>
            </a:r>
            <a:r>
              <a:rPr lang="pt-BR" sz="2400" dirty="0">
                <a:solidFill>
                  <a:schemeClr val="bg2"/>
                </a:solidFill>
              </a:rPr>
              <a:t>: John </a:t>
            </a:r>
            <a:r>
              <a:rPr lang="pt-BR" sz="2400" dirty="0" err="1">
                <a:solidFill>
                  <a:schemeClr val="bg2"/>
                </a:solidFill>
              </a:rPr>
              <a:t>Wiley</a:t>
            </a:r>
            <a:r>
              <a:rPr lang="pt-BR" sz="2400" dirty="0">
                <a:solidFill>
                  <a:schemeClr val="bg2"/>
                </a:solidFill>
              </a:rPr>
              <a:t> &amp; Sons, 2018. 1120 p.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</a:pPr>
            <a:endParaRPr sz="32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COMPLEMENTAR: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</a:pP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HARVEY, Greg.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i="1" dirty="0">
                <a:solidFill>
                  <a:schemeClr val="accent1"/>
                </a:solidFill>
              </a:rPr>
              <a:t>Microsoft Excel 2019 All-in-One For Dummies</a:t>
            </a:r>
            <a:r>
              <a:rPr lang="en-US" sz="2400" dirty="0">
                <a:solidFill>
                  <a:schemeClr val="accent1"/>
                </a:solidFill>
              </a:rPr>
              <a:t>. Hoboken: For Dummies, 2018. 432 p.</a:t>
            </a:r>
            <a:endParaRPr sz="3200" dirty="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 dirty="0"/>
          </a:p>
        </p:txBody>
      </p:sp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BIBLIOGRAFIA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26"/>
          <p:cNvGrpSpPr/>
          <p:nvPr/>
        </p:nvGrpSpPr>
        <p:grpSpPr>
          <a:xfrm>
            <a:off x="0" y="0"/>
            <a:ext cx="12191999" cy="6858000"/>
            <a:chOff x="1" y="0"/>
            <a:chExt cx="12191999" cy="6858000"/>
          </a:xfrm>
        </p:grpSpPr>
        <p:sp>
          <p:nvSpPr>
            <p:cNvPr id="319" name="Google Shape;319;p26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0" name="Google Shape;320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0149" y="993774"/>
              <a:ext cx="4735058" cy="4870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26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>
                <a:alpha val="7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6"/>
          <p:cNvSpPr txBox="1"/>
          <p:nvPr/>
        </p:nvSpPr>
        <p:spPr>
          <a:xfrm>
            <a:off x="556592" y="4700748"/>
            <a:ext cx="789829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CONHECENDO O AMBIENTE DE TRABALHO</a:t>
            </a:r>
            <a:endParaRPr/>
          </a:p>
        </p:txBody>
      </p:sp>
      <p:pic>
        <p:nvPicPr>
          <p:cNvPr id="323" name="Google Shape;32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792" y="870870"/>
            <a:ext cx="3013912" cy="295900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6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29/08/2022</a:t>
            </a:r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0" y="-34290"/>
            <a:ext cx="12192000" cy="6373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27"/>
          <p:cNvGrpSpPr/>
          <p:nvPr/>
        </p:nvGrpSpPr>
        <p:grpSpPr>
          <a:xfrm>
            <a:off x="681262" y="114935"/>
            <a:ext cx="10829476" cy="6003995"/>
            <a:chOff x="629698" y="329454"/>
            <a:chExt cx="11071985" cy="6235118"/>
          </a:xfrm>
        </p:grpSpPr>
        <p:grpSp>
          <p:nvGrpSpPr>
            <p:cNvPr id="333" name="Google Shape;333;p27"/>
            <p:cNvGrpSpPr/>
            <p:nvPr/>
          </p:nvGrpSpPr>
          <p:grpSpPr>
            <a:xfrm>
              <a:off x="629698" y="329454"/>
              <a:ext cx="10998194" cy="6235118"/>
              <a:chOff x="1152925" y="843704"/>
              <a:chExt cx="9863375" cy="5502723"/>
            </a:xfrm>
          </p:grpSpPr>
          <p:pic>
            <p:nvPicPr>
              <p:cNvPr id="334" name="Google Shape;334;p27"/>
              <p:cNvPicPr preferRelativeResize="0"/>
              <p:nvPr/>
            </p:nvPicPr>
            <p:blipFill rotWithShape="1">
              <a:blip r:embed="rId3">
                <a:alphaModFix/>
              </a:blip>
              <a:srcRect t="-1" b="5208"/>
              <a:stretch/>
            </p:blipFill>
            <p:spPr>
              <a:xfrm>
                <a:off x="1175700" y="1101948"/>
                <a:ext cx="9840600" cy="524447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5" name="Google Shape;335;p27"/>
              <p:cNvGrpSpPr/>
              <p:nvPr/>
            </p:nvGrpSpPr>
            <p:grpSpPr>
              <a:xfrm>
                <a:off x="1891297" y="5275090"/>
                <a:ext cx="2001883" cy="873126"/>
                <a:chOff x="371474" y="4960753"/>
                <a:chExt cx="2001883" cy="873126"/>
              </a:xfrm>
            </p:grpSpPr>
            <p:cxnSp>
              <p:nvCxnSpPr>
                <p:cNvPr id="336" name="Google Shape;336;p27"/>
                <p:cNvCxnSpPr>
                  <a:endCxn id="337" idx="0"/>
                </p:cNvCxnSpPr>
                <p:nvPr/>
              </p:nvCxnSpPr>
              <p:spPr>
                <a:xfrm flipH="1">
                  <a:off x="561975" y="5298833"/>
                  <a:ext cx="405900" cy="3819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38" name="Google Shape;338;p27"/>
                <p:cNvSpPr txBox="1"/>
                <p:nvPr/>
              </p:nvSpPr>
              <p:spPr>
                <a:xfrm>
                  <a:off x="408079" y="4960753"/>
                  <a:ext cx="196527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Acesso as guias de planilha</a:t>
                  </a:r>
                  <a:endParaRPr/>
                </a:p>
              </p:txBody>
            </p:sp>
            <p:sp>
              <p:nvSpPr>
                <p:cNvPr id="337" name="Google Shape;337;p27"/>
                <p:cNvSpPr/>
                <p:nvPr/>
              </p:nvSpPr>
              <p:spPr>
                <a:xfrm>
                  <a:off x="371474" y="5680733"/>
                  <a:ext cx="381001" cy="153146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39" name="Google Shape;339;p27"/>
              <p:cNvGrpSpPr/>
              <p:nvPr/>
            </p:nvGrpSpPr>
            <p:grpSpPr>
              <a:xfrm>
                <a:off x="1203299" y="2562299"/>
                <a:ext cx="2689881" cy="3363370"/>
                <a:chOff x="-316524" y="2247963"/>
                <a:chExt cx="2689881" cy="3363370"/>
              </a:xfrm>
            </p:grpSpPr>
            <p:cxnSp>
              <p:nvCxnSpPr>
                <p:cNvPr id="340" name="Google Shape;340;p27"/>
                <p:cNvCxnSpPr/>
                <p:nvPr/>
              </p:nvCxnSpPr>
              <p:spPr>
                <a:xfrm flipH="1">
                  <a:off x="-120162" y="4300762"/>
                  <a:ext cx="591479" cy="1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41" name="Google Shape;341;p27"/>
                <p:cNvSpPr txBox="1"/>
                <p:nvPr/>
              </p:nvSpPr>
              <p:spPr>
                <a:xfrm>
                  <a:off x="408079" y="4170754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Cabeçalho de linha</a:t>
                  </a:r>
                  <a:endParaRPr/>
                </a:p>
              </p:txBody>
            </p:sp>
            <p:sp>
              <p:nvSpPr>
                <p:cNvPr id="342" name="Google Shape;342;p27"/>
                <p:cNvSpPr/>
                <p:nvPr/>
              </p:nvSpPr>
              <p:spPr>
                <a:xfrm>
                  <a:off x="-316524" y="2247963"/>
                  <a:ext cx="128476" cy="3363370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43" name="Google Shape;343;p27"/>
              <p:cNvGrpSpPr/>
              <p:nvPr/>
            </p:nvGrpSpPr>
            <p:grpSpPr>
              <a:xfrm>
                <a:off x="1361685" y="2454977"/>
                <a:ext cx="9519979" cy="1038833"/>
                <a:chOff x="-158139" y="2140640"/>
                <a:chExt cx="9519979" cy="1038833"/>
              </a:xfrm>
            </p:grpSpPr>
            <p:cxnSp>
              <p:nvCxnSpPr>
                <p:cNvPr id="344" name="Google Shape;344;p27"/>
                <p:cNvCxnSpPr/>
                <p:nvPr/>
              </p:nvCxnSpPr>
              <p:spPr>
                <a:xfrm rot="10800000">
                  <a:off x="7685244" y="2294262"/>
                  <a:ext cx="0" cy="31168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45" name="Google Shape;345;p27"/>
                <p:cNvSpPr txBox="1"/>
                <p:nvPr/>
              </p:nvSpPr>
              <p:spPr>
                <a:xfrm>
                  <a:off x="6724218" y="2656253"/>
                  <a:ext cx="1965278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Cabeçalho de coluna</a:t>
                  </a:r>
                  <a:endParaRPr/>
                </a:p>
              </p:txBody>
            </p:sp>
            <p:sp>
              <p:nvSpPr>
                <p:cNvPr id="346" name="Google Shape;346;p27"/>
                <p:cNvSpPr/>
                <p:nvPr/>
              </p:nvSpPr>
              <p:spPr>
                <a:xfrm>
                  <a:off x="-158139" y="2140640"/>
                  <a:ext cx="9519979" cy="140719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47" name="Google Shape;347;p27"/>
              <p:cNvGrpSpPr/>
              <p:nvPr/>
            </p:nvGrpSpPr>
            <p:grpSpPr>
              <a:xfrm>
                <a:off x="1175692" y="1010646"/>
                <a:ext cx="9612136" cy="1067064"/>
                <a:chOff x="-344131" y="696310"/>
                <a:chExt cx="9612136" cy="1067064"/>
              </a:xfrm>
            </p:grpSpPr>
            <p:cxnSp>
              <p:nvCxnSpPr>
                <p:cNvPr id="348" name="Google Shape;348;p27"/>
                <p:cNvCxnSpPr>
                  <a:stCxn id="349" idx="2"/>
                </p:cNvCxnSpPr>
                <p:nvPr/>
              </p:nvCxnSpPr>
              <p:spPr>
                <a:xfrm>
                  <a:off x="6607680" y="1004087"/>
                  <a:ext cx="0" cy="3501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49" name="Google Shape;349;p27"/>
                <p:cNvSpPr txBox="1"/>
                <p:nvPr/>
              </p:nvSpPr>
              <p:spPr>
                <a:xfrm>
                  <a:off x="5557808" y="696310"/>
                  <a:ext cx="2099744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Barra de ferramentas</a:t>
                  </a:r>
                  <a:endParaRPr/>
                </a:p>
              </p:txBody>
            </p:sp>
            <p:sp>
              <p:nvSpPr>
                <p:cNvPr id="350" name="Google Shape;350;p27"/>
                <p:cNvSpPr/>
                <p:nvPr/>
              </p:nvSpPr>
              <p:spPr>
                <a:xfrm>
                  <a:off x="-344131" y="1141640"/>
                  <a:ext cx="9612136" cy="621734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51" name="Google Shape;351;p27"/>
              <p:cNvGrpSpPr/>
              <p:nvPr/>
            </p:nvGrpSpPr>
            <p:grpSpPr>
              <a:xfrm>
                <a:off x="1209635" y="2192077"/>
                <a:ext cx="2735990" cy="1039833"/>
                <a:chOff x="-310188" y="1877741"/>
                <a:chExt cx="2735990" cy="1039833"/>
              </a:xfrm>
            </p:grpSpPr>
            <p:cxnSp>
              <p:nvCxnSpPr>
                <p:cNvPr id="352" name="Google Shape;352;p27"/>
                <p:cNvCxnSpPr/>
                <p:nvPr/>
              </p:nvCxnSpPr>
              <p:spPr>
                <a:xfrm rot="10800000">
                  <a:off x="255780" y="2076242"/>
                  <a:ext cx="641523" cy="48493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53" name="Google Shape;353;p27"/>
                <p:cNvSpPr txBox="1"/>
                <p:nvPr/>
              </p:nvSpPr>
              <p:spPr>
                <a:xfrm>
                  <a:off x="460524" y="2609797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Caixa de nome</a:t>
                  </a:r>
                  <a:endParaRPr/>
                </a:p>
              </p:txBody>
            </p:sp>
            <p:sp>
              <p:nvSpPr>
                <p:cNvPr id="354" name="Google Shape;354;p27"/>
                <p:cNvSpPr/>
                <p:nvPr/>
              </p:nvSpPr>
              <p:spPr>
                <a:xfrm>
                  <a:off x="-310188" y="1877741"/>
                  <a:ext cx="770712" cy="195679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55" name="Google Shape;355;p27"/>
              <p:cNvGrpSpPr/>
              <p:nvPr/>
            </p:nvGrpSpPr>
            <p:grpSpPr>
              <a:xfrm>
                <a:off x="1152925" y="843704"/>
                <a:ext cx="5836557" cy="595519"/>
                <a:chOff x="-366898" y="529368"/>
                <a:chExt cx="5836557" cy="595519"/>
              </a:xfrm>
            </p:grpSpPr>
            <p:sp>
              <p:nvSpPr>
                <p:cNvPr id="356" name="Google Shape;356;p27"/>
                <p:cNvSpPr/>
                <p:nvPr/>
              </p:nvSpPr>
              <p:spPr>
                <a:xfrm>
                  <a:off x="-366898" y="992987"/>
                  <a:ext cx="5836557" cy="131900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57" name="Google Shape;357;p27"/>
                <p:cNvCxnSpPr>
                  <a:stCxn id="358" idx="2"/>
                  <a:endCxn id="356" idx="0"/>
                </p:cNvCxnSpPr>
                <p:nvPr/>
              </p:nvCxnSpPr>
              <p:spPr>
                <a:xfrm flipH="1">
                  <a:off x="2551235" y="837145"/>
                  <a:ext cx="362700" cy="1557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58" name="Google Shape;358;p27"/>
                <p:cNvSpPr txBox="1"/>
                <p:nvPr/>
              </p:nvSpPr>
              <p:spPr>
                <a:xfrm>
                  <a:off x="1931296" y="529368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Menu</a:t>
                  </a:r>
                  <a:endParaRPr/>
                </a:p>
              </p:txBody>
            </p:sp>
          </p:grpSp>
          <p:grpSp>
            <p:nvGrpSpPr>
              <p:cNvPr id="359" name="Google Shape;359;p27"/>
              <p:cNvGrpSpPr/>
              <p:nvPr/>
            </p:nvGrpSpPr>
            <p:grpSpPr>
              <a:xfrm>
                <a:off x="1216409" y="3703986"/>
                <a:ext cx="2729215" cy="307777"/>
                <a:chOff x="-303414" y="3389649"/>
                <a:chExt cx="2729215" cy="307777"/>
              </a:xfrm>
            </p:grpSpPr>
            <p:sp>
              <p:nvSpPr>
                <p:cNvPr id="360" name="Google Shape;360;p27"/>
                <p:cNvSpPr/>
                <p:nvPr/>
              </p:nvSpPr>
              <p:spPr>
                <a:xfrm>
                  <a:off x="-303414" y="3458779"/>
                  <a:ext cx="145276" cy="114440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61" name="Google Shape;361;p27"/>
                <p:cNvCxnSpPr/>
                <p:nvPr/>
              </p:nvCxnSpPr>
              <p:spPr>
                <a:xfrm flipH="1">
                  <a:off x="-13526" y="3520909"/>
                  <a:ext cx="591479" cy="1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62" name="Google Shape;362;p27"/>
                <p:cNvSpPr txBox="1"/>
                <p:nvPr/>
              </p:nvSpPr>
              <p:spPr>
                <a:xfrm>
                  <a:off x="460523" y="3389649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Indicador de linha</a:t>
                  </a:r>
                  <a:endParaRPr/>
                </a:p>
              </p:txBody>
            </p:sp>
          </p:grpSp>
          <p:grpSp>
            <p:nvGrpSpPr>
              <p:cNvPr id="363" name="Google Shape;363;p27"/>
              <p:cNvGrpSpPr/>
              <p:nvPr/>
            </p:nvGrpSpPr>
            <p:grpSpPr>
              <a:xfrm>
                <a:off x="4333988" y="2470650"/>
                <a:ext cx="1965278" cy="818194"/>
                <a:chOff x="2814165" y="2156313"/>
                <a:chExt cx="1965278" cy="818194"/>
              </a:xfrm>
            </p:grpSpPr>
            <p:sp>
              <p:nvSpPr>
                <p:cNvPr id="364" name="Google Shape;364;p27"/>
                <p:cNvSpPr/>
                <p:nvPr/>
              </p:nvSpPr>
              <p:spPr>
                <a:xfrm>
                  <a:off x="3485239" y="2156313"/>
                  <a:ext cx="551402" cy="100358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65" name="Google Shape;365;p27"/>
                <p:cNvCxnSpPr/>
                <p:nvPr/>
              </p:nvCxnSpPr>
              <p:spPr>
                <a:xfrm rot="10800000">
                  <a:off x="3807736" y="2298112"/>
                  <a:ext cx="0" cy="311682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66" name="Google Shape;366;p27"/>
                <p:cNvSpPr txBox="1"/>
                <p:nvPr/>
              </p:nvSpPr>
              <p:spPr>
                <a:xfrm>
                  <a:off x="2814165" y="2666730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Indicador de coluna</a:t>
                  </a:r>
                  <a:endParaRPr/>
                </a:p>
              </p:txBody>
            </p:sp>
          </p:grpSp>
          <p:grpSp>
            <p:nvGrpSpPr>
              <p:cNvPr id="367" name="Google Shape;367;p27"/>
              <p:cNvGrpSpPr/>
              <p:nvPr/>
            </p:nvGrpSpPr>
            <p:grpSpPr>
              <a:xfrm>
                <a:off x="7204087" y="2472797"/>
                <a:ext cx="3787094" cy="3686845"/>
                <a:chOff x="5684263" y="2158461"/>
                <a:chExt cx="3787094" cy="3686845"/>
              </a:xfrm>
            </p:grpSpPr>
            <p:sp>
              <p:nvSpPr>
                <p:cNvPr id="368" name="Google Shape;368;p27"/>
                <p:cNvSpPr/>
                <p:nvPr/>
              </p:nvSpPr>
              <p:spPr>
                <a:xfrm>
                  <a:off x="5684263" y="5714330"/>
                  <a:ext cx="3674548" cy="130976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69" name="Google Shape;369;p27"/>
                <p:cNvSpPr/>
                <p:nvPr/>
              </p:nvSpPr>
              <p:spPr>
                <a:xfrm>
                  <a:off x="9358826" y="2158461"/>
                  <a:ext cx="112531" cy="3452866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70" name="Google Shape;370;p27"/>
                <p:cNvCxnSpPr/>
                <p:nvPr/>
              </p:nvCxnSpPr>
              <p:spPr>
                <a:xfrm>
                  <a:off x="7657551" y="4458668"/>
                  <a:ext cx="0" cy="1222066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71" name="Google Shape;371;p27"/>
                <p:cNvSpPr txBox="1"/>
                <p:nvPr/>
              </p:nvSpPr>
              <p:spPr>
                <a:xfrm>
                  <a:off x="6949720" y="4066995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Barras de rolagem</a:t>
                  </a:r>
                  <a:endParaRPr/>
                </a:p>
              </p:txBody>
            </p:sp>
            <p:cxnSp>
              <p:nvCxnSpPr>
                <p:cNvPr id="372" name="Google Shape;372;p27"/>
                <p:cNvCxnSpPr/>
                <p:nvPr/>
              </p:nvCxnSpPr>
              <p:spPr>
                <a:xfrm>
                  <a:off x="8779103" y="4170754"/>
                  <a:ext cx="4889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</p:grpSp>
          <p:grpSp>
            <p:nvGrpSpPr>
              <p:cNvPr id="373" name="Google Shape;373;p27"/>
              <p:cNvGrpSpPr/>
              <p:nvPr/>
            </p:nvGrpSpPr>
            <p:grpSpPr>
              <a:xfrm>
                <a:off x="4361953" y="3723391"/>
                <a:ext cx="1965278" cy="840184"/>
                <a:chOff x="2842130" y="3409055"/>
                <a:chExt cx="1965278" cy="840184"/>
              </a:xfrm>
            </p:grpSpPr>
            <p:sp>
              <p:nvSpPr>
                <p:cNvPr id="374" name="Google Shape;374;p27"/>
                <p:cNvSpPr/>
                <p:nvPr/>
              </p:nvSpPr>
              <p:spPr>
                <a:xfrm>
                  <a:off x="3521226" y="3409055"/>
                  <a:ext cx="479425" cy="191104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75" name="Google Shape;375;p27"/>
                <p:cNvCxnSpPr>
                  <a:stCxn id="376" idx="0"/>
                </p:cNvCxnSpPr>
                <p:nvPr/>
              </p:nvCxnSpPr>
              <p:spPr>
                <a:xfrm rot="10800000">
                  <a:off x="3824769" y="3629762"/>
                  <a:ext cx="0" cy="3117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76" name="Google Shape;376;p27"/>
                <p:cNvSpPr txBox="1"/>
                <p:nvPr/>
              </p:nvSpPr>
              <p:spPr>
                <a:xfrm>
                  <a:off x="2842130" y="3941462"/>
                  <a:ext cx="1965278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Cursor</a:t>
                  </a:r>
                  <a:endParaRPr/>
                </a:p>
              </p:txBody>
            </p:sp>
          </p:grpSp>
          <p:grpSp>
            <p:nvGrpSpPr>
              <p:cNvPr id="377" name="Google Shape;377;p27"/>
              <p:cNvGrpSpPr/>
              <p:nvPr/>
            </p:nvGrpSpPr>
            <p:grpSpPr>
              <a:xfrm>
                <a:off x="2143279" y="2180898"/>
                <a:ext cx="8873002" cy="1252694"/>
                <a:chOff x="623456" y="1866562"/>
                <a:chExt cx="8873002" cy="1252694"/>
              </a:xfrm>
            </p:grpSpPr>
            <p:sp>
              <p:nvSpPr>
                <p:cNvPr id="378" name="Google Shape;378;p27"/>
                <p:cNvSpPr/>
                <p:nvPr/>
              </p:nvSpPr>
              <p:spPr>
                <a:xfrm>
                  <a:off x="623456" y="1866562"/>
                  <a:ext cx="8873002" cy="225124"/>
                </a:xfrm>
                <a:prstGeom prst="rect">
                  <a:avLst/>
                </a:prstGeom>
                <a:noFill/>
                <a:ln w="127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379" name="Google Shape;379;p27"/>
                <p:cNvCxnSpPr/>
                <p:nvPr/>
              </p:nvCxnSpPr>
              <p:spPr>
                <a:xfrm rot="10800000">
                  <a:off x="5837719" y="2050319"/>
                  <a:ext cx="0" cy="51007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triangle" w="med" len="med"/>
                </a:ln>
              </p:spPr>
            </p:cxnSp>
            <p:sp>
              <p:nvSpPr>
                <p:cNvPr id="380" name="Google Shape;380;p27"/>
                <p:cNvSpPr txBox="1"/>
                <p:nvPr/>
              </p:nvSpPr>
              <p:spPr>
                <a:xfrm>
                  <a:off x="5067757" y="2596036"/>
                  <a:ext cx="1539922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pt-BR" sz="1400">
                      <a:solidFill>
                        <a:srgbClr val="FF0000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Barra de fórmulas</a:t>
                  </a:r>
                  <a:endParaRPr/>
                </a:p>
              </p:txBody>
            </p:sp>
          </p:grpSp>
        </p:grpSp>
        <p:sp>
          <p:nvSpPr>
            <p:cNvPr id="381" name="Google Shape;381;p27"/>
            <p:cNvSpPr/>
            <p:nvPr/>
          </p:nvSpPr>
          <p:spPr>
            <a:xfrm>
              <a:off x="10191798" y="788977"/>
              <a:ext cx="1509885" cy="21525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4302125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>
                <a:latin typeface="Arial"/>
                <a:ea typeface="Arial"/>
                <a:cs typeface="Arial"/>
                <a:sym typeface="Arial"/>
              </a:rPr>
              <a:t>Menu Arquivo.</a:t>
            </a:r>
            <a:endParaRPr/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>
                <a:latin typeface="Arial"/>
                <a:ea typeface="Arial"/>
                <a:cs typeface="Arial"/>
                <a:sym typeface="Arial"/>
              </a:rPr>
              <a:t>Barra de ferramentas de acesso rápido.</a:t>
            </a:r>
            <a:endParaRPr/>
          </a:p>
        </p:txBody>
      </p:sp>
      <p:sp>
        <p:nvSpPr>
          <p:cNvPr id="389" name="Google Shape;389;p28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MENU</a:t>
            </a:r>
            <a:endParaRPr/>
          </a:p>
        </p:txBody>
      </p:sp>
      <p:pic>
        <p:nvPicPr>
          <p:cNvPr id="390" name="Google Shape;390;p28"/>
          <p:cNvPicPr preferRelativeResize="0"/>
          <p:nvPr/>
        </p:nvPicPr>
        <p:blipFill rotWithShape="1">
          <a:blip r:embed="rId3">
            <a:alphaModFix/>
          </a:blip>
          <a:srcRect t="-1" r="63637" b="49555"/>
          <a:stretch/>
        </p:blipFill>
        <p:spPr>
          <a:xfrm>
            <a:off x="5910054" y="1444487"/>
            <a:ext cx="5383835" cy="419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Página Inicial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Inserir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Layout da Página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Fórmulas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Dados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Revisão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Exibição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Desenvolvedor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sp>
        <p:nvSpPr>
          <p:cNvPr id="396" name="Google Shape;396;p29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MENU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Valores numéricos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Valores textuais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sp>
        <p:nvSpPr>
          <p:cNvPr id="403" name="Google Shape;403;p30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TIPOS DE VALORES</a:t>
            </a:r>
            <a:endParaRPr/>
          </a:p>
        </p:txBody>
      </p:sp>
      <p:pic>
        <p:nvPicPr>
          <p:cNvPr id="404" name="Google Shape;404;p30"/>
          <p:cNvPicPr preferRelativeResize="0"/>
          <p:nvPr/>
        </p:nvPicPr>
        <p:blipFill rotWithShape="1">
          <a:blip r:embed="rId3">
            <a:alphaModFix/>
          </a:blip>
          <a:srcRect t="24252" r="82863" b="63423"/>
          <a:stretch/>
        </p:blipFill>
        <p:spPr>
          <a:xfrm>
            <a:off x="4002156" y="2066354"/>
            <a:ext cx="3618862" cy="146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0"/>
          <p:cNvPicPr preferRelativeResize="0"/>
          <p:nvPr/>
        </p:nvPicPr>
        <p:blipFill rotWithShape="1">
          <a:blip r:embed="rId3">
            <a:alphaModFix/>
          </a:blip>
          <a:srcRect t="24252" r="82863" b="63423"/>
          <a:stretch/>
        </p:blipFill>
        <p:spPr>
          <a:xfrm>
            <a:off x="4002156" y="4626517"/>
            <a:ext cx="3618861" cy="146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0"/>
          <p:cNvPicPr preferRelativeResize="0"/>
          <p:nvPr/>
        </p:nvPicPr>
        <p:blipFill rotWithShape="1">
          <a:blip r:embed="rId4">
            <a:alphaModFix/>
          </a:blip>
          <a:srcRect t="24076" r="82961" b="63423"/>
          <a:stretch/>
        </p:blipFill>
        <p:spPr>
          <a:xfrm>
            <a:off x="4002156" y="4626517"/>
            <a:ext cx="3618861" cy="1492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4978400" y="1336675"/>
            <a:ext cx="637540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Sobre o PET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</a:pPr>
            <a:r>
              <a:rPr lang="pt-BR" dirty="0"/>
              <a:t>Sobre o Excel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Conhecendo o ambiente de trabalho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Char char="•"/>
            </a:pPr>
            <a:r>
              <a:rPr lang="pt-BR" dirty="0">
                <a:latin typeface="Arial"/>
                <a:ea typeface="Arial"/>
                <a:cs typeface="Arial"/>
                <a:sym typeface="Arial"/>
              </a:rPr>
              <a:t>Exemplo Prático</a:t>
            </a:r>
            <a:endParaRPr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sldNum" idx="12"/>
          </p:nvPr>
        </p:nvSpPr>
        <p:spPr>
          <a:xfrm>
            <a:off x="218440" y="6258560"/>
            <a:ext cx="675640" cy="40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body" idx="2"/>
          </p:nvPr>
        </p:nvSpPr>
        <p:spPr>
          <a:xfrm>
            <a:off x="736600" y="1610519"/>
            <a:ext cx="3937000" cy="363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rPr lang="pt-BR" sz="4400">
                <a:latin typeface="Montserrat"/>
                <a:ea typeface="Montserrat"/>
                <a:cs typeface="Montserrat"/>
                <a:sym typeface="Montserrat"/>
              </a:rPr>
              <a:t>SUMÁRIO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1"/>
          <p:cNvSpPr txBox="1">
            <a:spLocks noGrp="1"/>
          </p:cNvSpPr>
          <p:nvPr>
            <p:ph type="body" idx="1"/>
          </p:nvPr>
        </p:nvSpPr>
        <p:spPr>
          <a:xfrm>
            <a:off x="831850" y="2425148"/>
            <a:ext cx="4270237" cy="86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Fórmulas</a:t>
            </a:r>
            <a:endParaRPr/>
          </a:p>
          <a:p>
            <a:pPr marL="4572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Font typeface="Arial"/>
              <a:buNone/>
            </a:pPr>
            <a:endParaRPr/>
          </a:p>
        </p:txBody>
      </p:sp>
      <p:sp>
        <p:nvSpPr>
          <p:cNvPr id="413" name="Google Shape;413;p31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FÓRMULAS</a:t>
            </a:r>
            <a:endParaRPr/>
          </a:p>
        </p:txBody>
      </p:sp>
      <p:pic>
        <p:nvPicPr>
          <p:cNvPr id="414" name="Google Shape;414;p31"/>
          <p:cNvPicPr preferRelativeResize="0"/>
          <p:nvPr/>
        </p:nvPicPr>
        <p:blipFill rotWithShape="1">
          <a:blip r:embed="rId3">
            <a:alphaModFix/>
          </a:blip>
          <a:srcRect t="24893" r="82957" b="63654"/>
          <a:stretch/>
        </p:blipFill>
        <p:spPr>
          <a:xfrm>
            <a:off x="4121675" y="2307535"/>
            <a:ext cx="5936479" cy="224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2"/>
          <p:cNvSpPr txBox="1">
            <a:spLocks noGrp="1"/>
          </p:cNvSpPr>
          <p:nvPr>
            <p:ph type="body" idx="1"/>
          </p:nvPr>
        </p:nvSpPr>
        <p:spPr>
          <a:xfrm>
            <a:off x="795525" y="2132876"/>
            <a:ext cx="10515600" cy="48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 = Percentagem;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^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	 = Exponenciação;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 / = 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Multiplicação e divisão;</a:t>
            </a:r>
            <a:endParaRPr/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pt-BR" sz="3200" b="1">
                <a:latin typeface="Arial"/>
                <a:ea typeface="Arial"/>
                <a:cs typeface="Arial"/>
                <a:sym typeface="Arial"/>
              </a:rPr>
              <a:t> – =</a:t>
            </a:r>
            <a:r>
              <a:rPr lang="pt-BR" sz="3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>
                <a:latin typeface="Arial"/>
                <a:ea typeface="Arial"/>
                <a:cs typeface="Arial"/>
                <a:sym typeface="Arial"/>
              </a:rPr>
              <a:t>Adição e subtração;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sp>
        <p:nvSpPr>
          <p:cNvPr id="422" name="Google Shape;422;p32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ORDEM DAS OPERAÇÕES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3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FUNÇÕES</a:t>
            </a:r>
            <a:endParaRPr/>
          </a:p>
        </p:txBody>
      </p:sp>
      <p:pic>
        <p:nvPicPr>
          <p:cNvPr id="428" name="Google Shape;428;p33"/>
          <p:cNvPicPr preferRelativeResize="0"/>
          <p:nvPr/>
        </p:nvPicPr>
        <p:blipFill rotWithShape="1">
          <a:blip r:embed="rId3">
            <a:alphaModFix/>
          </a:blip>
          <a:srcRect t="24491" r="80965" b="63573"/>
          <a:stretch/>
        </p:blipFill>
        <p:spPr>
          <a:xfrm>
            <a:off x="4121675" y="2307534"/>
            <a:ext cx="5972295" cy="224293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3"/>
          <p:cNvSpPr txBox="1">
            <a:spLocks noGrp="1"/>
          </p:cNvSpPr>
          <p:nvPr>
            <p:ph type="body" idx="1"/>
          </p:nvPr>
        </p:nvSpPr>
        <p:spPr>
          <a:xfrm>
            <a:off x="831850" y="2425148"/>
            <a:ext cx="4270237" cy="861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>
                <a:latin typeface="Arial"/>
                <a:ea typeface="Arial"/>
                <a:cs typeface="Arial"/>
                <a:sym typeface="Arial"/>
              </a:rPr>
              <a:t>Funções</a:t>
            </a:r>
            <a:endParaRPr/>
          </a:p>
          <a:p>
            <a:pPr marL="4572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r>
              <a:rPr lang="pt-BR" sz="6000" b="1">
                <a:latin typeface="Arial"/>
                <a:ea typeface="Arial"/>
                <a:cs typeface="Arial"/>
                <a:sym typeface="Arial"/>
              </a:rPr>
              <a:t>=FUNÇÃO(</a:t>
            </a:r>
            <a:r>
              <a:rPr lang="pt-BR"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ARGUMENTOS</a:t>
            </a:r>
            <a:r>
              <a:rPr lang="pt-BR" sz="6000" b="1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endParaRPr sz="6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Argumentos são sempre separados por “;”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Char char="•"/>
            </a:pPr>
            <a:r>
              <a:rPr lang="pt-BR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Quando selecionamos um intervalo de células, esse intervalo é separado por “:”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endParaRPr sz="60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Font typeface="Arial"/>
              <a:buChar char="•"/>
            </a:pPr>
            <a:r>
              <a:rPr lang="pt-BR" sz="3800">
                <a:latin typeface="Arial"/>
                <a:ea typeface="Arial"/>
                <a:cs typeface="Arial"/>
                <a:sym typeface="Arial"/>
              </a:rPr>
              <a:t>Exemplos: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endParaRPr sz="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r>
              <a:rPr lang="pt-BR" sz="3300">
                <a:latin typeface="Arial"/>
                <a:ea typeface="Arial"/>
                <a:cs typeface="Arial"/>
                <a:sym typeface="Arial"/>
              </a:rPr>
              <a:t>=SOMA(2;4) – 2 argumentos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r>
              <a:rPr lang="pt-BR" sz="3300">
                <a:latin typeface="Arial"/>
                <a:ea typeface="Arial"/>
                <a:cs typeface="Arial"/>
                <a:sym typeface="Arial"/>
              </a:rPr>
              <a:t>=SOMA (A4:A6) – 1 argumento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r>
              <a:rPr lang="pt-BR" sz="3300">
                <a:latin typeface="Arial"/>
                <a:ea typeface="Arial"/>
                <a:cs typeface="Arial"/>
                <a:sym typeface="Arial"/>
              </a:rPr>
              <a:t>=PI()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ct val="100000"/>
              <a:buNone/>
            </a:pPr>
            <a:endParaRPr/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ESTRUTURA DE FUNÇÕES DO EXCEL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"/>
          <p:cNvSpPr txBox="1">
            <a:spLocks noGrp="1"/>
          </p:cNvSpPr>
          <p:nvPr>
            <p:ph type="subTitle" idx="1"/>
          </p:nvPr>
        </p:nvSpPr>
        <p:spPr>
          <a:xfrm>
            <a:off x="5080000" y="1971517"/>
            <a:ext cx="5588000" cy="291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r>
              <a:rPr lang="pt-BR" sz="5400">
                <a:latin typeface="Arial"/>
                <a:ea typeface="Arial"/>
                <a:cs typeface="Arial"/>
                <a:sym typeface="Arial"/>
              </a:rPr>
              <a:t>Curso Básico e Intermediário de Planilhas Eletrônicas</a:t>
            </a:r>
            <a:endParaRPr/>
          </a:p>
        </p:txBody>
      </p:sp>
      <p:sp>
        <p:nvSpPr>
          <p:cNvPr id="443" name="Google Shape;443;p35"/>
          <p:cNvSpPr txBox="1">
            <a:spLocks noGrp="1"/>
          </p:cNvSpPr>
          <p:nvPr>
            <p:ph type="body" idx="2"/>
          </p:nvPr>
        </p:nvSpPr>
        <p:spPr>
          <a:xfrm>
            <a:off x="804672" y="1142049"/>
            <a:ext cx="2852928" cy="66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8000"/>
              <a:buNone/>
            </a:pPr>
            <a:r>
              <a:rPr lang="pt-BR" sz="4400">
                <a:latin typeface="Arial Black"/>
                <a:ea typeface="Arial Black"/>
                <a:cs typeface="Arial Black"/>
                <a:sym typeface="Arial Black"/>
              </a:rPr>
              <a:t>AULA 01</a:t>
            </a:r>
            <a:endParaRPr sz="440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6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pt-BR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Formatação de células, linhas e colunas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pt-BR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Seleção e alteração do tamanho da célula;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pt-BR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Inserção e formatação de linhas;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pt-BR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Inserção e formatação de colunas;</a:t>
            </a:r>
            <a:br>
              <a:rPr lang="pt-BR" sz="2800">
                <a:solidFill>
                  <a:schemeClr val="accent1"/>
                </a:solidFill>
              </a:rPr>
            </a:br>
            <a:endParaRPr sz="2800">
              <a:solidFill>
                <a:schemeClr val="accent1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</a:pPr>
            <a:r>
              <a:rPr lang="pt-BR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Organização de dados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pt-BR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Classificar dados;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</a:pPr>
            <a:r>
              <a:rPr lang="pt-BR" sz="2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Filtrar dados.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sp>
        <p:nvSpPr>
          <p:cNvPr id="450" name="Google Shape;450;p36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CONTEÚDO DA AULA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7"/>
          <p:cNvSpPr txBox="1">
            <a:spLocks noGrp="1"/>
          </p:cNvSpPr>
          <p:nvPr>
            <p:ph type="body" idx="1"/>
          </p:nvPr>
        </p:nvSpPr>
        <p:spPr>
          <a:xfrm>
            <a:off x="4978400" y="1110343"/>
            <a:ext cx="6375400" cy="4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dirty="0"/>
              <a:t>Seleção e alteração do tamanho da célula;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 dirty="0"/>
              <a:t>Inserção e formatação de linhas;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 dirty="0"/>
              <a:t>Inserção e formatação de colunas;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 dirty="0"/>
              <a:t>Cabeçalho (mesclar e centralizar);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 dirty="0"/>
              <a:t>Classificar dados;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800"/>
              <a:buFont typeface="Arial"/>
              <a:buChar char="•"/>
            </a:pPr>
            <a:r>
              <a:rPr lang="pt-BR" sz="2800" dirty="0"/>
              <a:t>Filtrar dados.</a:t>
            </a:r>
            <a:endParaRPr dirty="0"/>
          </a:p>
        </p:txBody>
      </p:sp>
      <p:sp>
        <p:nvSpPr>
          <p:cNvPr id="456" name="Google Shape;456;p37"/>
          <p:cNvSpPr txBox="1">
            <a:spLocks noGrp="1"/>
          </p:cNvSpPr>
          <p:nvPr>
            <p:ph type="title"/>
          </p:nvPr>
        </p:nvSpPr>
        <p:spPr>
          <a:xfrm>
            <a:off x="736600" y="1110343"/>
            <a:ext cx="3937000" cy="4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 Black"/>
              <a:buNone/>
            </a:pPr>
            <a:r>
              <a:rPr lang="pt-BR" sz="4400">
                <a:latin typeface="Arial Black"/>
                <a:ea typeface="Arial Black"/>
                <a:cs typeface="Arial Black"/>
                <a:sym typeface="Arial Black"/>
              </a:rPr>
              <a:t>EXEMPLO 1</a:t>
            </a:r>
            <a:endParaRPr sz="44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7" name="Google Shape;457;p37"/>
          <p:cNvSpPr txBox="1">
            <a:spLocks noGrp="1"/>
          </p:cNvSpPr>
          <p:nvPr>
            <p:ph type="sldNum" idx="12"/>
          </p:nvPr>
        </p:nvSpPr>
        <p:spPr>
          <a:xfrm>
            <a:off x="218440" y="6258560"/>
            <a:ext cx="675640" cy="40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8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72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3200"/>
              <a:buFont typeface="Arial"/>
              <a:buChar char="•"/>
            </a:pPr>
            <a:r>
              <a:rPr lang="pt-BR" sz="3200" dirty="0"/>
              <a:t>Monte uma planilha para ajudar a professora de Matemática Letícia Ribeiro que precisa, de maneira fácil, visualizar o nome completo de cada aluno e respectivo número de matrícula, notas da P1, P2 e média final. Deixe a tabela da forma mais apresentável possível e coloque os nomes dos alunos em ordem alfabética.</a:t>
            </a:r>
            <a:endParaRPr sz="3200" dirty="0"/>
          </a:p>
          <a:p>
            <a:pPr marL="45720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Font typeface="Arial"/>
              <a:buNone/>
            </a:pPr>
            <a:endParaRPr dirty="0"/>
          </a:p>
        </p:txBody>
      </p:sp>
      <p:sp>
        <p:nvSpPr>
          <p:cNvPr id="464" name="Google Shape;464;p38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EXEMPLO 1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0"/>
          <p:cNvSpPr txBox="1">
            <a:spLocks noGrp="1"/>
          </p:cNvSpPr>
          <p:nvPr>
            <p:ph type="body" idx="1"/>
          </p:nvPr>
        </p:nvSpPr>
        <p:spPr>
          <a:xfrm>
            <a:off x="641050" y="752875"/>
            <a:ext cx="7705800" cy="48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/>
          </a:p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pt-BR" sz="2800" b="0"/>
              <a:t>Aleatório()</a:t>
            </a:r>
            <a:endParaRPr sz="2800" b="0"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pt-BR" sz="2800" b="0"/>
              <a:t>Aleatórioentre()</a:t>
            </a:r>
            <a:endParaRPr sz="2800" b="0"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pt-BR" sz="2800" b="0"/>
              <a:t>Colar especial</a:t>
            </a:r>
            <a:endParaRPr sz="2800" b="0"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●"/>
            </a:pPr>
            <a:r>
              <a:rPr lang="pt-BR" sz="2800" b="0"/>
              <a:t>Separador de milhares</a:t>
            </a:r>
            <a:endParaRPr sz="2800" b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0"/>
          </a:p>
        </p:txBody>
      </p:sp>
      <p:sp>
        <p:nvSpPr>
          <p:cNvPr id="478" name="Google Shape;478;p40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PRÓXIMA AULA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9" name="Google Shape;479;p40"/>
          <p:cNvSpPr txBox="1"/>
          <p:nvPr/>
        </p:nvSpPr>
        <p:spPr>
          <a:xfrm>
            <a:off x="5956725" y="1850750"/>
            <a:ext cx="60687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</a:pPr>
            <a:r>
              <a:rPr lang="pt-BR" sz="2800">
                <a:solidFill>
                  <a:schemeClr val="dk2"/>
                </a:solidFill>
              </a:rPr>
              <a:t>Nomear Células</a:t>
            </a:r>
            <a:endParaRPr sz="2800">
              <a:solidFill>
                <a:schemeClr val="dk2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</a:pPr>
            <a:r>
              <a:rPr lang="pt-BR" sz="2800">
                <a:solidFill>
                  <a:schemeClr val="dk2"/>
                </a:solidFill>
              </a:rPr>
              <a:t>Diferença entre ":" e ";"</a:t>
            </a:r>
            <a:endParaRPr sz="2800">
              <a:solidFill>
                <a:schemeClr val="dk2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</a:pPr>
            <a:r>
              <a:rPr lang="pt-BR" sz="2800">
                <a:solidFill>
                  <a:schemeClr val="dk2"/>
                </a:solidFill>
              </a:rPr>
              <a:t>Preenchimento Relâmpago</a:t>
            </a:r>
            <a:endParaRPr sz="2800">
              <a:solidFill>
                <a:schemeClr val="dk2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</a:pPr>
            <a:r>
              <a:rPr lang="pt-BR" sz="2800">
                <a:solidFill>
                  <a:schemeClr val="dk2"/>
                </a:solidFill>
              </a:rPr>
              <a:t>Funções básicas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1"/>
          <p:cNvSpPr txBox="1">
            <a:spLocks noGrp="1"/>
          </p:cNvSpPr>
          <p:nvPr>
            <p:ph type="body" idx="1"/>
          </p:nvPr>
        </p:nvSpPr>
        <p:spPr>
          <a:xfrm>
            <a:off x="2534920" y="4998721"/>
            <a:ext cx="3561080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pt-BR"/>
              <a:t>Marcos Ribeiro</a:t>
            </a:r>
            <a:endParaRPr/>
          </a:p>
        </p:txBody>
      </p:sp>
      <p:sp>
        <p:nvSpPr>
          <p:cNvPr id="486" name="Google Shape;486;p41"/>
          <p:cNvSpPr txBox="1">
            <a:spLocks noGrp="1"/>
          </p:cNvSpPr>
          <p:nvPr>
            <p:ph type="body" idx="2"/>
          </p:nvPr>
        </p:nvSpPr>
        <p:spPr>
          <a:xfrm>
            <a:off x="6042991" y="4998721"/>
            <a:ext cx="3614089" cy="66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pt-BR"/>
              <a:t>Curso Básico de Planilha Eletrônica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3"/>
          <p:cNvGrpSpPr/>
          <p:nvPr/>
        </p:nvGrpSpPr>
        <p:grpSpPr>
          <a:xfrm>
            <a:off x="0" y="0"/>
            <a:ext cx="12191999" cy="6858000"/>
            <a:chOff x="1" y="0"/>
            <a:chExt cx="12191999" cy="6858000"/>
          </a:xfrm>
        </p:grpSpPr>
        <p:sp>
          <p:nvSpPr>
            <p:cNvPr id="107" name="Google Shape;107;p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8" name="Google Shape;10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0149" y="993774"/>
              <a:ext cx="4735058" cy="4870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>
                <a:alpha val="7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10;p3"/>
          <p:cNvSpPr txBox="1"/>
          <p:nvPr/>
        </p:nvSpPr>
        <p:spPr>
          <a:xfrm>
            <a:off x="556592" y="4700748"/>
            <a:ext cx="78982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SOBRE O PET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792" y="870870"/>
            <a:ext cx="3013912" cy="2959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29/08/2022</a:t>
            </a:r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body" idx="1"/>
          </p:nvPr>
        </p:nvSpPr>
        <p:spPr>
          <a:xfrm>
            <a:off x="641100" y="1909401"/>
            <a:ext cx="10515600" cy="48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Ensino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E8888"/>
              </a:buClr>
              <a:buSzPts val="2800"/>
              <a:buNone/>
            </a:pPr>
            <a:endParaRPr sz="28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Extensão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3200"/>
              <a:buNone/>
            </a:pPr>
            <a:endParaRPr sz="32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pt-BR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Pesquisa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 dirty="0"/>
          </a:p>
        </p:txBody>
      </p:sp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SOBRE O PET</a:t>
            </a:r>
            <a:endParaRPr/>
          </a:p>
        </p:txBody>
      </p:sp>
      <p:grpSp>
        <p:nvGrpSpPr>
          <p:cNvPr id="121" name="Google Shape;121;p4"/>
          <p:cNvGrpSpPr/>
          <p:nvPr/>
        </p:nvGrpSpPr>
        <p:grpSpPr>
          <a:xfrm>
            <a:off x="7753250" y="1451404"/>
            <a:ext cx="3594194" cy="3649092"/>
            <a:chOff x="3391786" y="3629829"/>
            <a:chExt cx="1770888" cy="1770888"/>
          </a:xfrm>
        </p:grpSpPr>
        <p:sp>
          <p:nvSpPr>
            <p:cNvPr id="122" name="Google Shape;122;p4"/>
            <p:cNvSpPr/>
            <p:nvPr/>
          </p:nvSpPr>
          <p:spPr>
            <a:xfrm>
              <a:off x="3391786" y="3629829"/>
              <a:ext cx="1770888" cy="17708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27450" y="3724039"/>
              <a:ext cx="1509806" cy="15529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0f03e0ea7_0_27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ENSINO</a:t>
            </a:r>
            <a:endParaRPr/>
          </a:p>
        </p:txBody>
      </p:sp>
      <p:pic>
        <p:nvPicPr>
          <p:cNvPr id="130" name="Google Shape;130;g2f0f03e0ea7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803" y="2273075"/>
            <a:ext cx="5499672" cy="336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f0f03e0ea7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25" y="2273075"/>
            <a:ext cx="5278064" cy="33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f0f03e0ea7_0_27"/>
          <p:cNvSpPr txBox="1"/>
          <p:nvPr/>
        </p:nvSpPr>
        <p:spPr>
          <a:xfrm>
            <a:off x="793113" y="1104550"/>
            <a:ext cx="49413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rPr>
              <a:t>Excel 1 - Básico </a:t>
            </a:r>
            <a:br>
              <a:rPr lang="pt-BR" sz="2800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t-BR" sz="2800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rPr>
              <a:t>ao Intermediário</a:t>
            </a:r>
            <a:endParaRPr sz="2800">
              <a:solidFill>
                <a:srgbClr val="000E2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g2f0f03e0ea7_0_27"/>
          <p:cNvSpPr txBox="1"/>
          <p:nvPr/>
        </p:nvSpPr>
        <p:spPr>
          <a:xfrm>
            <a:off x="6861838" y="1336250"/>
            <a:ext cx="36606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0E2A"/>
                </a:solidFill>
                <a:latin typeface="Montserrat"/>
                <a:ea typeface="Montserrat"/>
                <a:cs typeface="Montserrat"/>
                <a:sym typeface="Montserrat"/>
              </a:rPr>
              <a:t>Excel 2 - VBA</a:t>
            </a:r>
            <a:endParaRPr sz="2800">
              <a:solidFill>
                <a:srgbClr val="000E2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2f0f03e0ea7_0_18"/>
          <p:cNvPicPr preferRelativeResize="0"/>
          <p:nvPr/>
        </p:nvPicPr>
        <p:blipFill rotWithShape="1">
          <a:blip r:embed="rId3"/>
          <a:srcRect l="24900" t="10708" r="19200" b="12899"/>
          <a:stretch/>
        </p:blipFill>
        <p:spPr>
          <a:xfrm>
            <a:off x="533890" y="1472209"/>
            <a:ext cx="5111496" cy="3119725"/>
          </a:xfrm>
          <a:prstGeom prst="rect">
            <a:avLst/>
          </a:prstGeom>
        </p:spPr>
      </p:pic>
      <p:sp>
        <p:nvSpPr>
          <p:cNvPr id="139" name="Google Shape;139;g2f0f03e0ea7_0_18"/>
          <p:cNvSpPr txBox="1">
            <a:spLocks noGrp="1"/>
          </p:cNvSpPr>
          <p:nvPr>
            <p:ph type="sldNum" idx="12"/>
          </p:nvPr>
        </p:nvSpPr>
        <p:spPr>
          <a:xfrm>
            <a:off x="10382200" y="4968535"/>
            <a:ext cx="6351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140" name="Google Shape;140;g2f0f03e0ea7_0_18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EXTENSÃO</a:t>
            </a:r>
            <a:endParaRPr/>
          </a:p>
        </p:txBody>
      </p:sp>
      <p:pic>
        <p:nvPicPr>
          <p:cNvPr id="142" name="Google Shape;142;g2f0f03e0ea7_0_18"/>
          <p:cNvPicPr preferRelativeResize="0"/>
          <p:nvPr/>
        </p:nvPicPr>
        <p:blipFill rotWithShape="1">
          <a:blip r:embed="rId4">
            <a:alphaModFix/>
          </a:blip>
          <a:srcRect l="1135"/>
          <a:stretch/>
        </p:blipFill>
        <p:spPr>
          <a:xfrm>
            <a:off x="5964897" y="1472209"/>
            <a:ext cx="3228905" cy="31197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3" name="Google Shape;143;g2f0f03e0ea7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98364" y="1472209"/>
            <a:ext cx="2763868" cy="31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DE230D-D35E-E74E-E34A-11978D907E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698" y="4716487"/>
            <a:ext cx="2176055" cy="12646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7CBABDB-3037-2E65-AC49-055DEE5BB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990" y="4716487"/>
            <a:ext cx="2367623" cy="10741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0f03e0ea7_0_18"/>
          <p:cNvSpPr txBox="1">
            <a:spLocks noGrp="1"/>
          </p:cNvSpPr>
          <p:nvPr>
            <p:ph type="sldNum" idx="12"/>
          </p:nvPr>
        </p:nvSpPr>
        <p:spPr>
          <a:xfrm>
            <a:off x="10382200" y="4968535"/>
            <a:ext cx="635100" cy="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40" name="Google Shape;140;g2f0f03e0ea7_0_18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EXTENSÃO</a:t>
            </a:r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D566AF-7171-B790-67CD-57DBF5C60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66" y="4512220"/>
            <a:ext cx="2627562" cy="13068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92CEEE-7AA3-9060-CF85-3B8DC4E0F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8508288" y="4512220"/>
            <a:ext cx="1197081" cy="100036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FC80683-E153-DC87-9753-6011EB1F7A76}"/>
              </a:ext>
            </a:extLst>
          </p:cNvPr>
          <p:cNvSpPr txBox="1"/>
          <p:nvPr/>
        </p:nvSpPr>
        <p:spPr>
          <a:xfrm>
            <a:off x="8508288" y="5401072"/>
            <a:ext cx="135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/>
              <a:t>PM Canva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7F81A69-3BA2-AA47-6FFB-2F75FA5E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936" y="1310599"/>
            <a:ext cx="5205718" cy="28407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7F2B67D-1C38-9F73-A94D-A92CF6ABA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30" y="1310599"/>
            <a:ext cx="4964634" cy="28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0f03e0ea7_0_9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PESQUISA</a:t>
            </a:r>
            <a:endParaRPr/>
          </a:p>
        </p:txBody>
      </p:sp>
      <p:pic>
        <p:nvPicPr>
          <p:cNvPr id="150" name="Google Shape;150;g2f0f03e0ea7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05" y="2449548"/>
            <a:ext cx="2626535" cy="21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29BDE2-CB66-7A7B-D24F-152450C4D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68" y="1591055"/>
            <a:ext cx="4806618" cy="28540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6CB3BDD-FAC0-E6C6-9CD5-2F1051E6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961" y="3091242"/>
            <a:ext cx="4676927" cy="28540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831850" y="1219201"/>
            <a:ext cx="10515600" cy="487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E2A"/>
              </a:buClr>
              <a:buSzPts val="2600"/>
              <a:buNone/>
            </a:pPr>
            <a:endParaRPr/>
          </a:p>
        </p:txBody>
      </p:sp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152400" y="131762"/>
            <a:ext cx="9709052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</a:pPr>
            <a:endParaRPr/>
          </a:p>
        </p:txBody>
      </p:sp>
      <p:grpSp>
        <p:nvGrpSpPr>
          <p:cNvPr id="164" name="Google Shape;164;p6"/>
          <p:cNvGrpSpPr/>
          <p:nvPr/>
        </p:nvGrpSpPr>
        <p:grpSpPr>
          <a:xfrm>
            <a:off x="0" y="0"/>
            <a:ext cx="12191999" cy="6858000"/>
            <a:chOff x="1" y="0"/>
            <a:chExt cx="12191999" cy="6858000"/>
          </a:xfrm>
        </p:grpSpPr>
        <p:sp>
          <p:nvSpPr>
            <p:cNvPr id="165" name="Google Shape;165;p6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0149" y="993774"/>
              <a:ext cx="4735058" cy="4870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6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chemeClr val="lt1">
                <a:alpha val="74901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 txBox="1"/>
          <p:nvPr/>
        </p:nvSpPr>
        <p:spPr>
          <a:xfrm>
            <a:off x="556592" y="4700748"/>
            <a:ext cx="789829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 EXCEL</a:t>
            </a:r>
            <a:endParaRPr/>
          </a:p>
        </p:txBody>
      </p:sp>
      <p:pic>
        <p:nvPicPr>
          <p:cNvPr id="169" name="Google Shape;16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792" y="870870"/>
            <a:ext cx="3013912" cy="295900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6"/>
          <p:cNvSpPr txBox="1">
            <a:spLocks noGrp="1"/>
          </p:cNvSpPr>
          <p:nvPr>
            <p:ph type="dt" idx="10"/>
          </p:nvPr>
        </p:nvSpPr>
        <p:spPr>
          <a:xfrm>
            <a:off x="635000" y="63779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29/08/2022</a:t>
            </a:r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sldNum" idx="12"/>
          </p:nvPr>
        </p:nvSpPr>
        <p:spPr>
          <a:xfrm>
            <a:off x="9728200" y="6385560"/>
            <a:ext cx="635000" cy="394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ovo Padrão PET">
  <a:themeElements>
    <a:clrScheme name="PET">
      <a:dk1>
        <a:srgbClr val="860000"/>
      </a:dk1>
      <a:lt1>
        <a:srgbClr val="FFFFFF"/>
      </a:lt1>
      <a:dk2>
        <a:srgbClr val="000E2A"/>
      </a:dk2>
      <a:lt2>
        <a:srgbClr val="FFFFFF"/>
      </a:lt2>
      <a:accent1>
        <a:srgbClr val="000E2A"/>
      </a:accent1>
      <a:accent2>
        <a:srgbClr val="860000"/>
      </a:accent2>
      <a:accent3>
        <a:srgbClr val="03253B"/>
      </a:accent3>
      <a:accent4>
        <a:srgbClr val="290A04"/>
      </a:accent4>
      <a:accent5>
        <a:srgbClr val="00487E"/>
      </a:accent5>
      <a:accent6>
        <a:srgbClr val="920000"/>
      </a:accent6>
      <a:hlink>
        <a:srgbClr val="0070C0"/>
      </a:hlink>
      <a:folHlink>
        <a:srgbClr val="CC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613</Words>
  <Application>Microsoft Office PowerPoint</Application>
  <PresentationFormat>Widescreen</PresentationFormat>
  <Paragraphs>145</Paragraphs>
  <Slides>29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Calibri</vt:lpstr>
      <vt:lpstr>Arial Black</vt:lpstr>
      <vt:lpstr>Montserrat</vt:lpstr>
      <vt:lpstr>Novo Padrão PET</vt:lpstr>
      <vt:lpstr>Apresentação do PowerPoint</vt:lpstr>
      <vt:lpstr>Apresentação do PowerPoint</vt:lpstr>
      <vt:lpstr>Apresentação do PowerPoint</vt:lpstr>
      <vt:lpstr>SOBRE O PET</vt:lpstr>
      <vt:lpstr>ENSINO</vt:lpstr>
      <vt:lpstr>EXTENSÃO</vt:lpstr>
      <vt:lpstr>EXTENSÃO</vt:lpstr>
      <vt:lpstr>PESQUISA</vt:lpstr>
      <vt:lpstr>Apresentação do PowerPoint</vt:lpstr>
      <vt:lpstr>O QUE É O EXCEL, E PARA QUE SERVE?</vt:lpstr>
      <vt:lpstr>IMPORTÂNCIA DO EXCEL</vt:lpstr>
      <vt:lpstr>Apresentação do PowerPoint</vt:lpstr>
      <vt:lpstr>SOBRE O CURSO BÁSICO DE PLANILHA ELETRÔNICA</vt:lpstr>
      <vt:lpstr>BIBLIOGRAFIA</vt:lpstr>
      <vt:lpstr>Apresentação do PowerPoint</vt:lpstr>
      <vt:lpstr>Apresentação do PowerPoint</vt:lpstr>
      <vt:lpstr>MENU</vt:lpstr>
      <vt:lpstr>MENU</vt:lpstr>
      <vt:lpstr>TIPOS DE VALORES</vt:lpstr>
      <vt:lpstr>FÓRMULAS</vt:lpstr>
      <vt:lpstr>ORDEM DAS OPERAÇÕES</vt:lpstr>
      <vt:lpstr>FUNÇÕES</vt:lpstr>
      <vt:lpstr>ESTRUTURA DE FUNÇÕES DO EXCEL</vt:lpstr>
      <vt:lpstr>Apresentação do PowerPoint</vt:lpstr>
      <vt:lpstr>CONTEÚDO DA AULA</vt:lpstr>
      <vt:lpstr>EXEMPLO 1</vt:lpstr>
      <vt:lpstr>EXEMPLO 1</vt:lpstr>
      <vt:lpstr>PRÓXIMA AULA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Ricardo</dc:creator>
  <cp:lastModifiedBy>Marcos Ribeiro</cp:lastModifiedBy>
  <cp:revision>7</cp:revision>
  <dcterms:created xsi:type="dcterms:W3CDTF">2020-08-10T03:26:27Z</dcterms:created>
  <dcterms:modified xsi:type="dcterms:W3CDTF">2024-08-23T12:09:27Z</dcterms:modified>
</cp:coreProperties>
</file>